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60" r:id="rId6"/>
    <p:sldId id="274" r:id="rId7"/>
    <p:sldId id="277" r:id="rId8"/>
    <p:sldId id="278" r:id="rId9"/>
    <p:sldId id="279" r:id="rId10"/>
    <p:sldId id="273" r:id="rId11"/>
    <p:sldId id="275" r:id="rId12"/>
    <p:sldId id="276" r:id="rId13"/>
    <p:sldId id="261" r:id="rId14"/>
    <p:sldId id="262" r:id="rId15"/>
    <p:sldId id="271"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BD21EE8-010A-4E04-BE8F-F5CC9C938210}">
          <p14:sldIdLst>
            <p14:sldId id="256"/>
            <p14:sldId id="272"/>
            <p14:sldId id="257"/>
            <p14:sldId id="258"/>
          </p14:sldIdLst>
        </p14:section>
        <p14:section name="Untitled Section" id="{9C1E5425-1CF4-4CA7-A6E3-9B0D54F53503}">
          <p14:sldIdLst>
            <p14:sldId id="260"/>
            <p14:sldId id="274"/>
            <p14:sldId id="277"/>
            <p14:sldId id="278"/>
            <p14:sldId id="279"/>
          </p14:sldIdLst>
        </p14:section>
        <p14:section name="Untitled Section" id="{446837DB-0226-475F-8705-B23F8F04DEE2}">
          <p14:sldIdLst>
            <p14:sldId id="273"/>
            <p14:sldId id="275"/>
            <p14:sldId id="276"/>
            <p14:sldId id="261"/>
            <p14:sldId id="262"/>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388" autoAdjust="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FD9559-BE5C-4998-9290-192FD478B1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C82D4F8-58DB-43E5-86F0-C55146F79E28}">
      <dgm:prSet custT="1">
        <dgm:style>
          <a:lnRef idx="1">
            <a:schemeClr val="accent1"/>
          </a:lnRef>
          <a:fillRef idx="2">
            <a:schemeClr val="accent1"/>
          </a:fillRef>
          <a:effectRef idx="1">
            <a:schemeClr val="accent1"/>
          </a:effectRef>
          <a:fontRef idx="minor">
            <a:schemeClr val="dk1"/>
          </a:fontRef>
        </dgm:style>
      </dgm:prSet>
      <dgm:spPr/>
      <dgm:t>
        <a:bodyPr/>
        <a:lstStyle/>
        <a:p>
          <a:pPr algn="ctr" rtl="1"/>
          <a:r>
            <a:rPr lang="fa-IR" sz="1800" b="1" dirty="0"/>
            <a:t>شوراي انضباطي بد وی دانشجويان</a:t>
          </a:r>
          <a:endParaRPr lang="en-US" sz="1800" dirty="0"/>
        </a:p>
      </dgm:t>
    </dgm:pt>
    <dgm:pt modelId="{0EF4E9B8-D4E9-429A-930B-72F99E7BBECE}" type="parTrans" cxnId="{DA29CDE5-4FF8-442C-A0FD-3E0270684D50}">
      <dgm:prSet/>
      <dgm:spPr/>
      <dgm:t>
        <a:bodyPr/>
        <a:lstStyle/>
        <a:p>
          <a:endParaRPr lang="en-US"/>
        </a:p>
      </dgm:t>
    </dgm:pt>
    <dgm:pt modelId="{893A3DF6-A8F7-42E2-9677-CC5F48FCFE27}" type="sibTrans" cxnId="{DA29CDE5-4FF8-442C-A0FD-3E0270684D50}">
      <dgm:prSet/>
      <dgm:spPr/>
      <dgm:t>
        <a:bodyPr/>
        <a:lstStyle/>
        <a:p>
          <a:endParaRPr lang="en-US"/>
        </a:p>
      </dgm:t>
    </dgm:pt>
    <dgm:pt modelId="{618A5130-FDB9-4F8C-854C-8316B8B628AE}" type="pres">
      <dgm:prSet presAssocID="{96FD9559-BE5C-4998-9290-192FD478B17E}" presName="linear" presStyleCnt="0">
        <dgm:presLayoutVars>
          <dgm:animLvl val="lvl"/>
          <dgm:resizeHandles val="exact"/>
        </dgm:presLayoutVars>
      </dgm:prSet>
      <dgm:spPr/>
    </dgm:pt>
    <dgm:pt modelId="{A5DAAA75-134F-483C-9EAC-84411431205C}" type="pres">
      <dgm:prSet presAssocID="{5C82D4F8-58DB-43E5-86F0-C55146F79E28}" presName="parentText" presStyleLbl="node1" presStyleIdx="0" presStyleCnt="1" custLinFactNeighborX="1127" custLinFactNeighborY="-1055">
        <dgm:presLayoutVars>
          <dgm:chMax val="0"/>
          <dgm:bulletEnabled val="1"/>
        </dgm:presLayoutVars>
      </dgm:prSet>
      <dgm:spPr/>
    </dgm:pt>
  </dgm:ptLst>
  <dgm:cxnLst>
    <dgm:cxn modelId="{4C70E390-07B9-4B08-A4D8-2E9819365004}" type="presOf" srcId="{5C82D4F8-58DB-43E5-86F0-C55146F79E28}" destId="{A5DAAA75-134F-483C-9EAC-84411431205C}" srcOrd="0" destOrd="0" presId="urn:microsoft.com/office/officeart/2005/8/layout/vList2"/>
    <dgm:cxn modelId="{DA29CDE5-4FF8-442C-A0FD-3E0270684D50}" srcId="{96FD9559-BE5C-4998-9290-192FD478B17E}" destId="{5C82D4F8-58DB-43E5-86F0-C55146F79E28}" srcOrd="0" destOrd="0" parTransId="{0EF4E9B8-D4E9-429A-930B-72F99E7BBECE}" sibTransId="{893A3DF6-A8F7-42E2-9677-CC5F48FCFE27}"/>
    <dgm:cxn modelId="{A3B881F4-2247-44C8-B9BF-E93BE56E5F9F}" type="presOf" srcId="{96FD9559-BE5C-4998-9290-192FD478B17E}" destId="{618A5130-FDB9-4F8C-854C-8316B8B628AE}" srcOrd="0" destOrd="0" presId="urn:microsoft.com/office/officeart/2005/8/layout/vList2"/>
    <dgm:cxn modelId="{A75DD930-6D17-483E-98F8-10E7BAD02BE5}" type="presParOf" srcId="{618A5130-FDB9-4F8C-854C-8316B8B628AE}" destId="{A5DAAA75-134F-483C-9EAC-84411431205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7B3EB4-DB0F-4822-825A-92FF3F9E22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A2D077-2414-4349-B58A-D4505BED2E3D}">
      <dgm:prSet custT="1">
        <dgm:style>
          <a:lnRef idx="1">
            <a:schemeClr val="accent1"/>
          </a:lnRef>
          <a:fillRef idx="2">
            <a:schemeClr val="accent1"/>
          </a:fillRef>
          <a:effectRef idx="1">
            <a:schemeClr val="accent1"/>
          </a:effectRef>
          <a:fontRef idx="minor">
            <a:schemeClr val="dk1"/>
          </a:fontRef>
        </dgm:style>
      </dgm:prSet>
      <dgm:spPr/>
      <dgm:t>
        <a:bodyPr/>
        <a:lstStyle/>
        <a:p>
          <a:pPr algn="ctr" rtl="1"/>
          <a:r>
            <a:rPr lang="fa-IR" sz="1800" b="1" dirty="0"/>
            <a:t>شوراي انضباطي تجديد نظر دانشجويان</a:t>
          </a:r>
          <a:endParaRPr lang="en-US" sz="1800" dirty="0"/>
        </a:p>
      </dgm:t>
    </dgm:pt>
    <dgm:pt modelId="{B9AE6DBC-0EA4-4F53-91F7-82155E2054A2}" type="parTrans" cxnId="{CC26C97B-DCE4-45E7-8428-EEAED7E2945B}">
      <dgm:prSet/>
      <dgm:spPr/>
      <dgm:t>
        <a:bodyPr/>
        <a:lstStyle/>
        <a:p>
          <a:endParaRPr lang="en-US"/>
        </a:p>
      </dgm:t>
    </dgm:pt>
    <dgm:pt modelId="{1D20DDE9-FE15-4C70-850E-93C556B794D8}" type="sibTrans" cxnId="{CC26C97B-DCE4-45E7-8428-EEAED7E2945B}">
      <dgm:prSet/>
      <dgm:spPr/>
      <dgm:t>
        <a:bodyPr/>
        <a:lstStyle/>
        <a:p>
          <a:endParaRPr lang="en-US"/>
        </a:p>
      </dgm:t>
    </dgm:pt>
    <dgm:pt modelId="{285996E1-578B-4C9F-B500-EFAADF1C285F}" type="pres">
      <dgm:prSet presAssocID="{D17B3EB4-DB0F-4822-825A-92FF3F9E22AC}" presName="linear" presStyleCnt="0">
        <dgm:presLayoutVars>
          <dgm:animLvl val="lvl"/>
          <dgm:resizeHandles val="exact"/>
        </dgm:presLayoutVars>
      </dgm:prSet>
      <dgm:spPr/>
    </dgm:pt>
    <dgm:pt modelId="{1BF4A37F-E4BE-4EC7-83F0-E97706239A61}" type="pres">
      <dgm:prSet presAssocID="{ACA2D077-2414-4349-B58A-D4505BED2E3D}" presName="parentText" presStyleLbl="node1" presStyleIdx="0" presStyleCnt="1" custScaleX="88471" custScaleY="128666" custLinFactNeighborX="-9572" custLinFactNeighborY="-2130">
        <dgm:presLayoutVars>
          <dgm:chMax val="0"/>
          <dgm:bulletEnabled val="1"/>
        </dgm:presLayoutVars>
      </dgm:prSet>
      <dgm:spPr/>
    </dgm:pt>
  </dgm:ptLst>
  <dgm:cxnLst>
    <dgm:cxn modelId="{6BB84C1E-BD20-4623-AF69-400C64714062}" type="presOf" srcId="{ACA2D077-2414-4349-B58A-D4505BED2E3D}" destId="{1BF4A37F-E4BE-4EC7-83F0-E97706239A61}" srcOrd="0" destOrd="0" presId="urn:microsoft.com/office/officeart/2005/8/layout/vList2"/>
    <dgm:cxn modelId="{3EB43D6C-E70C-486D-9DB6-BA85F90A8D16}" type="presOf" srcId="{D17B3EB4-DB0F-4822-825A-92FF3F9E22AC}" destId="{285996E1-578B-4C9F-B500-EFAADF1C285F}" srcOrd="0" destOrd="0" presId="urn:microsoft.com/office/officeart/2005/8/layout/vList2"/>
    <dgm:cxn modelId="{CC26C97B-DCE4-45E7-8428-EEAED7E2945B}" srcId="{D17B3EB4-DB0F-4822-825A-92FF3F9E22AC}" destId="{ACA2D077-2414-4349-B58A-D4505BED2E3D}" srcOrd="0" destOrd="0" parTransId="{B9AE6DBC-0EA4-4F53-91F7-82155E2054A2}" sibTransId="{1D20DDE9-FE15-4C70-850E-93C556B794D8}"/>
    <dgm:cxn modelId="{400FE06B-6682-421B-B66D-4C1510335FA8}" type="presParOf" srcId="{285996E1-578B-4C9F-B500-EFAADF1C285F}" destId="{1BF4A37F-E4BE-4EC7-83F0-E97706239A61}"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278823-A5B9-48D0-8D30-D512469C52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00E72FB-85F6-40F0-A146-3C23DAB09E62}">
      <dgm:prSet custT="1">
        <dgm:style>
          <a:lnRef idx="1">
            <a:schemeClr val="accent1"/>
          </a:lnRef>
          <a:fillRef idx="2">
            <a:schemeClr val="accent1"/>
          </a:fillRef>
          <a:effectRef idx="1">
            <a:schemeClr val="accent1"/>
          </a:effectRef>
          <a:fontRef idx="minor">
            <a:schemeClr val="dk1"/>
          </a:fontRef>
        </dgm:style>
      </dgm:prSet>
      <dgm:spPr/>
      <dgm:t>
        <a:bodyPr/>
        <a:lstStyle/>
        <a:p>
          <a:pPr algn="ctr" rtl="1"/>
          <a:r>
            <a:rPr lang="fa-IR" sz="1800" b="1" dirty="0"/>
            <a:t>معاون فرهنگی  و دانشجویی دانشگاه</a:t>
          </a:r>
          <a:endParaRPr lang="en-US" sz="1800" dirty="0"/>
        </a:p>
      </dgm:t>
    </dgm:pt>
    <dgm:pt modelId="{BC98F1F7-0B15-4E67-8DF4-8654A42D41E6}" type="parTrans" cxnId="{8D5D87A0-B813-484C-82BE-3E79B4F1B690}">
      <dgm:prSet/>
      <dgm:spPr/>
      <dgm:t>
        <a:bodyPr/>
        <a:lstStyle/>
        <a:p>
          <a:endParaRPr lang="en-US"/>
        </a:p>
      </dgm:t>
    </dgm:pt>
    <dgm:pt modelId="{46BDE37E-2304-4B0E-91F9-02C0C7A13D65}" type="sibTrans" cxnId="{8D5D87A0-B813-484C-82BE-3E79B4F1B690}">
      <dgm:prSet/>
      <dgm:spPr/>
      <dgm:t>
        <a:bodyPr/>
        <a:lstStyle/>
        <a:p>
          <a:endParaRPr lang="en-US"/>
        </a:p>
      </dgm:t>
    </dgm:pt>
    <dgm:pt modelId="{953AAB95-71D9-481B-A6FD-5C1D11C4C682}" type="pres">
      <dgm:prSet presAssocID="{2E278823-A5B9-48D0-8D30-D512469C5270}" presName="linear" presStyleCnt="0">
        <dgm:presLayoutVars>
          <dgm:animLvl val="lvl"/>
          <dgm:resizeHandles val="exact"/>
        </dgm:presLayoutVars>
      </dgm:prSet>
      <dgm:spPr/>
    </dgm:pt>
    <dgm:pt modelId="{B8B840D7-911F-4CC2-AA33-F38EF7A24AE7}" type="pres">
      <dgm:prSet presAssocID="{100E72FB-85F6-40F0-A146-3C23DAB09E62}" presName="parentText" presStyleLbl="node1" presStyleIdx="0" presStyleCnt="1">
        <dgm:presLayoutVars>
          <dgm:chMax val="0"/>
          <dgm:bulletEnabled val="1"/>
        </dgm:presLayoutVars>
      </dgm:prSet>
      <dgm:spPr/>
    </dgm:pt>
  </dgm:ptLst>
  <dgm:cxnLst>
    <dgm:cxn modelId="{80B64722-26D4-4DDD-9EE2-F10CACFB3DE7}" type="presOf" srcId="{100E72FB-85F6-40F0-A146-3C23DAB09E62}" destId="{B8B840D7-911F-4CC2-AA33-F38EF7A24AE7}" srcOrd="0" destOrd="0" presId="urn:microsoft.com/office/officeart/2005/8/layout/vList2"/>
    <dgm:cxn modelId="{BD61989A-2146-4B81-B486-E3AF2986169B}" type="presOf" srcId="{2E278823-A5B9-48D0-8D30-D512469C5270}" destId="{953AAB95-71D9-481B-A6FD-5C1D11C4C682}" srcOrd="0" destOrd="0" presId="urn:microsoft.com/office/officeart/2005/8/layout/vList2"/>
    <dgm:cxn modelId="{8D5D87A0-B813-484C-82BE-3E79B4F1B690}" srcId="{2E278823-A5B9-48D0-8D30-D512469C5270}" destId="{100E72FB-85F6-40F0-A146-3C23DAB09E62}" srcOrd="0" destOrd="0" parTransId="{BC98F1F7-0B15-4E67-8DF4-8654A42D41E6}" sibTransId="{46BDE37E-2304-4B0E-91F9-02C0C7A13D65}"/>
    <dgm:cxn modelId="{F08F327B-02F9-4B59-BDD5-6CC21C1FC998}" type="presParOf" srcId="{953AAB95-71D9-481B-A6FD-5C1D11C4C682}" destId="{B8B840D7-911F-4CC2-AA33-F38EF7A24AE7}"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E187E8-38CF-47A3-993F-3E5F3B5E42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3DB41E2-8ACF-42FB-A29B-A9CDDF8FE553}">
      <dgm:prSet>
        <dgm:style>
          <a:lnRef idx="1">
            <a:schemeClr val="accent1"/>
          </a:lnRef>
          <a:fillRef idx="2">
            <a:schemeClr val="accent1"/>
          </a:fillRef>
          <a:effectRef idx="1">
            <a:schemeClr val="accent1"/>
          </a:effectRef>
          <a:fontRef idx="minor">
            <a:schemeClr val="dk1"/>
          </a:fontRef>
        </dgm:style>
      </dgm:prSet>
      <dgm:spPr/>
      <dgm:t>
        <a:bodyPr/>
        <a:lstStyle/>
        <a:p>
          <a:pPr algn="ctr" rtl="1"/>
          <a:r>
            <a:rPr lang="fa-IR" b="1" dirty="0"/>
            <a:t>صدور احکام اولیه انضباطی</a:t>
          </a:r>
          <a:endParaRPr lang="en-US" dirty="0"/>
        </a:p>
      </dgm:t>
    </dgm:pt>
    <dgm:pt modelId="{57436197-B56B-4951-85ED-37BC327F19AE}" type="parTrans" cxnId="{E5F9617A-A5E5-4B65-B1AE-D401B9C50F52}">
      <dgm:prSet/>
      <dgm:spPr/>
      <dgm:t>
        <a:bodyPr/>
        <a:lstStyle/>
        <a:p>
          <a:endParaRPr lang="en-US"/>
        </a:p>
      </dgm:t>
    </dgm:pt>
    <dgm:pt modelId="{820958A5-1744-4821-9FDA-5778539FC596}" type="sibTrans" cxnId="{E5F9617A-A5E5-4B65-B1AE-D401B9C50F52}">
      <dgm:prSet/>
      <dgm:spPr/>
      <dgm:t>
        <a:bodyPr/>
        <a:lstStyle/>
        <a:p>
          <a:endParaRPr lang="en-US"/>
        </a:p>
      </dgm:t>
    </dgm:pt>
    <dgm:pt modelId="{7CB86807-7022-4807-86AB-B21F65E8F41C}" type="pres">
      <dgm:prSet presAssocID="{0EE187E8-38CF-47A3-993F-3E5F3B5E42FA}" presName="linear" presStyleCnt="0">
        <dgm:presLayoutVars>
          <dgm:animLvl val="lvl"/>
          <dgm:resizeHandles val="exact"/>
        </dgm:presLayoutVars>
      </dgm:prSet>
      <dgm:spPr/>
    </dgm:pt>
    <dgm:pt modelId="{3EB3D0F0-CD1D-4A08-A61E-8C0E02DA96D3}" type="pres">
      <dgm:prSet presAssocID="{33DB41E2-8ACF-42FB-A29B-A9CDDF8FE553}" presName="parentText" presStyleLbl="node1" presStyleIdx="0" presStyleCnt="1">
        <dgm:presLayoutVars>
          <dgm:chMax val="0"/>
          <dgm:bulletEnabled val="1"/>
        </dgm:presLayoutVars>
      </dgm:prSet>
      <dgm:spPr/>
    </dgm:pt>
  </dgm:ptLst>
  <dgm:cxnLst>
    <dgm:cxn modelId="{E5F9617A-A5E5-4B65-B1AE-D401B9C50F52}" srcId="{0EE187E8-38CF-47A3-993F-3E5F3B5E42FA}" destId="{33DB41E2-8ACF-42FB-A29B-A9CDDF8FE553}" srcOrd="0" destOrd="0" parTransId="{57436197-B56B-4951-85ED-37BC327F19AE}" sibTransId="{820958A5-1744-4821-9FDA-5778539FC596}"/>
    <dgm:cxn modelId="{48D6B3C5-ADB3-4511-81EA-B2C53369AB70}" type="presOf" srcId="{33DB41E2-8ACF-42FB-A29B-A9CDDF8FE553}" destId="{3EB3D0F0-CD1D-4A08-A61E-8C0E02DA96D3}" srcOrd="0" destOrd="0" presId="urn:microsoft.com/office/officeart/2005/8/layout/vList2"/>
    <dgm:cxn modelId="{6A6FC8D0-7639-4527-B3E6-DE37EE8D4EB2}" type="presOf" srcId="{0EE187E8-38CF-47A3-993F-3E5F3B5E42FA}" destId="{7CB86807-7022-4807-86AB-B21F65E8F41C}" srcOrd="0" destOrd="0" presId="urn:microsoft.com/office/officeart/2005/8/layout/vList2"/>
    <dgm:cxn modelId="{95A4A78D-0636-4765-ABFC-F8FE0D5F90C4}" type="presParOf" srcId="{7CB86807-7022-4807-86AB-B21F65E8F41C}" destId="{3EB3D0F0-CD1D-4A08-A61E-8C0E02DA96D3}"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9B1968-7BAD-4070-A534-B873A79A58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BA6C28-2CA5-4728-9AC7-F56295011E30}">
      <dgm:prSet>
        <dgm:style>
          <a:lnRef idx="1">
            <a:schemeClr val="accent1"/>
          </a:lnRef>
          <a:fillRef idx="2">
            <a:schemeClr val="accent1"/>
          </a:fillRef>
          <a:effectRef idx="1">
            <a:schemeClr val="accent1"/>
          </a:effectRef>
          <a:fontRef idx="minor">
            <a:schemeClr val="dk1"/>
          </a:fontRef>
        </dgm:style>
      </dgm:prSet>
      <dgm:spPr/>
      <dgm:t>
        <a:bodyPr/>
        <a:lstStyle/>
        <a:p>
          <a:pPr algn="ctr" rtl="1"/>
          <a:r>
            <a:rPr lang="fa-IR" b="1" dirty="0"/>
            <a:t>ریاست دانشگاه</a:t>
          </a:r>
          <a:endParaRPr lang="en-US" dirty="0"/>
        </a:p>
      </dgm:t>
    </dgm:pt>
    <dgm:pt modelId="{50D5D88F-36C8-4A98-A82D-B6D11B27776D}" type="parTrans" cxnId="{9D6F34B3-4D6E-4E1D-8793-4BACEE5A353F}">
      <dgm:prSet/>
      <dgm:spPr/>
      <dgm:t>
        <a:bodyPr/>
        <a:lstStyle/>
        <a:p>
          <a:pPr algn="ctr"/>
          <a:endParaRPr lang="en-US"/>
        </a:p>
      </dgm:t>
    </dgm:pt>
    <dgm:pt modelId="{7346F21A-B9DD-4054-A912-E205860DE2BD}" type="sibTrans" cxnId="{9D6F34B3-4D6E-4E1D-8793-4BACEE5A353F}">
      <dgm:prSet/>
      <dgm:spPr/>
      <dgm:t>
        <a:bodyPr/>
        <a:lstStyle/>
        <a:p>
          <a:pPr algn="ctr"/>
          <a:endParaRPr lang="en-US"/>
        </a:p>
      </dgm:t>
    </dgm:pt>
    <dgm:pt modelId="{D2DF6982-8AFD-4ED2-B338-2719BF6B631E}" type="pres">
      <dgm:prSet presAssocID="{A19B1968-7BAD-4070-A534-B873A79A58F4}" presName="linear" presStyleCnt="0">
        <dgm:presLayoutVars>
          <dgm:animLvl val="lvl"/>
          <dgm:resizeHandles val="exact"/>
        </dgm:presLayoutVars>
      </dgm:prSet>
      <dgm:spPr/>
    </dgm:pt>
    <dgm:pt modelId="{D98A1E3E-4CB6-4ADD-AF67-4529A0374299}" type="pres">
      <dgm:prSet presAssocID="{E7BA6C28-2CA5-4728-9AC7-F56295011E30}" presName="parentText" presStyleLbl="node1" presStyleIdx="0" presStyleCnt="1" custLinFactNeighborX="3448">
        <dgm:presLayoutVars>
          <dgm:chMax val="0"/>
          <dgm:bulletEnabled val="1"/>
        </dgm:presLayoutVars>
      </dgm:prSet>
      <dgm:spPr/>
    </dgm:pt>
  </dgm:ptLst>
  <dgm:cxnLst>
    <dgm:cxn modelId="{E516FF36-4B3F-45CE-9C24-CD8D3D7CE08C}" type="presOf" srcId="{E7BA6C28-2CA5-4728-9AC7-F56295011E30}" destId="{D98A1E3E-4CB6-4ADD-AF67-4529A0374299}" srcOrd="0" destOrd="0" presId="urn:microsoft.com/office/officeart/2005/8/layout/vList2"/>
    <dgm:cxn modelId="{DE55EB50-705D-4BD4-BA1B-5C2C7CBEB948}" type="presOf" srcId="{A19B1968-7BAD-4070-A534-B873A79A58F4}" destId="{D2DF6982-8AFD-4ED2-B338-2719BF6B631E}" srcOrd="0" destOrd="0" presId="urn:microsoft.com/office/officeart/2005/8/layout/vList2"/>
    <dgm:cxn modelId="{9D6F34B3-4D6E-4E1D-8793-4BACEE5A353F}" srcId="{A19B1968-7BAD-4070-A534-B873A79A58F4}" destId="{E7BA6C28-2CA5-4728-9AC7-F56295011E30}" srcOrd="0" destOrd="0" parTransId="{50D5D88F-36C8-4A98-A82D-B6D11B27776D}" sibTransId="{7346F21A-B9DD-4054-A912-E205860DE2BD}"/>
    <dgm:cxn modelId="{785D36D7-9813-4524-8C9E-C903ADDB260C}" type="presParOf" srcId="{D2DF6982-8AFD-4ED2-B338-2719BF6B631E}" destId="{D98A1E3E-4CB6-4ADD-AF67-4529A0374299}" srcOrd="0"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AAA75-134F-483C-9EAC-84411431205C}">
      <dsp:nvSpPr>
        <dsp:cNvPr id="0" name=""/>
        <dsp:cNvSpPr/>
      </dsp:nvSpPr>
      <dsp:spPr>
        <a:xfrm>
          <a:off x="0" y="1"/>
          <a:ext cx="3289682" cy="67392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fa-IR" sz="1800" b="1" kern="1200" dirty="0"/>
            <a:t>شوراي انضباطي بد وی دانشجويان</a:t>
          </a:r>
          <a:endParaRPr lang="en-US" sz="1800" kern="1200" dirty="0"/>
        </a:p>
      </dsp:txBody>
      <dsp:txXfrm>
        <a:off x="32898" y="32899"/>
        <a:ext cx="3223886" cy="6081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4A37F-E4BE-4EC7-83F0-E97706239A61}">
      <dsp:nvSpPr>
        <dsp:cNvPr id="0" name=""/>
        <dsp:cNvSpPr/>
      </dsp:nvSpPr>
      <dsp:spPr>
        <a:xfrm>
          <a:off x="0" y="85774"/>
          <a:ext cx="3641213" cy="600651"/>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fa-IR" sz="1800" b="1" kern="1200" dirty="0"/>
            <a:t>شوراي انضباطي تجديد نظر دانشجويان</a:t>
          </a:r>
          <a:endParaRPr lang="en-US" sz="1800" kern="1200" dirty="0"/>
        </a:p>
      </dsp:txBody>
      <dsp:txXfrm>
        <a:off x="29321" y="115095"/>
        <a:ext cx="3582571" cy="5420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840D7-911F-4CC2-AA33-F38EF7A24AE7}">
      <dsp:nvSpPr>
        <dsp:cNvPr id="0" name=""/>
        <dsp:cNvSpPr/>
      </dsp:nvSpPr>
      <dsp:spPr>
        <a:xfrm>
          <a:off x="0" y="7231"/>
          <a:ext cx="3024336" cy="56160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fa-IR" sz="1800" b="1" kern="1200" dirty="0"/>
            <a:t>معاون فرهنگی  و دانشجویی دانشگاه</a:t>
          </a:r>
          <a:endParaRPr lang="en-US" sz="1800" kern="1200" dirty="0"/>
        </a:p>
      </dsp:txBody>
      <dsp:txXfrm>
        <a:off x="27415" y="34646"/>
        <a:ext cx="2969506" cy="506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3D0F0-CD1D-4A08-A61E-8C0E02DA96D3}">
      <dsp:nvSpPr>
        <dsp:cNvPr id="0" name=""/>
        <dsp:cNvSpPr/>
      </dsp:nvSpPr>
      <dsp:spPr>
        <a:xfrm>
          <a:off x="0" y="118824"/>
          <a:ext cx="2875003" cy="527670"/>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fa-IR" sz="2200" b="1" kern="1200" dirty="0"/>
            <a:t>صدور احکام اولیه انضباطی</a:t>
          </a:r>
          <a:endParaRPr lang="en-US" sz="2200" kern="1200" dirty="0"/>
        </a:p>
      </dsp:txBody>
      <dsp:txXfrm>
        <a:off x="25759" y="144583"/>
        <a:ext cx="2823485" cy="4761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A1E3E-4CB6-4ADD-AF67-4529A0374299}">
      <dsp:nvSpPr>
        <dsp:cNvPr id="0" name=""/>
        <dsp:cNvSpPr/>
      </dsp:nvSpPr>
      <dsp:spPr>
        <a:xfrm>
          <a:off x="0" y="1916"/>
          <a:ext cx="2376264" cy="599625"/>
        </a:xfrm>
        <a:prstGeom prst="roundRect">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fa-IR" sz="2500" b="1" kern="1200" dirty="0"/>
            <a:t>ریاست دانشگاه</a:t>
          </a:r>
          <a:endParaRPr lang="en-US" sz="2500" kern="1200" dirty="0"/>
        </a:p>
      </dsp:txBody>
      <dsp:txXfrm>
        <a:off x="29271" y="31187"/>
        <a:ext cx="2317722"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9E96B-819D-4E41-91AA-E5567FEB74A0}" type="datetimeFigureOut">
              <a:rPr lang="fa-IR" smtClean="0"/>
              <a:t>17/02/1445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69E96B-819D-4E41-91AA-E5567FEB74A0}" type="datetimeFigureOut">
              <a:rPr lang="fa-IR" smtClean="0"/>
              <a:t>17/02/1445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69E96B-819D-4E41-91AA-E5567FEB74A0}" type="datetimeFigureOut">
              <a:rPr lang="fa-IR" smtClean="0"/>
              <a:t>17/02/1445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8DF097-4202-46FE-A664-84FE2975AB0B}"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69E96B-819D-4E41-91AA-E5567FEB74A0}" type="datetimeFigureOut">
              <a:rPr lang="fa-IR" smtClean="0"/>
              <a:t>17/02/1445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8DF097-4202-46FE-A664-84FE2975AB0B}" type="slidenum">
              <a:rPr lang="fa-IR" smtClean="0"/>
              <a:t>‹#›</a:t>
            </a:fld>
            <a:endParaRPr lang="fa-I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69E96B-819D-4E41-91AA-E5567FEB74A0}" type="datetimeFigureOut">
              <a:rPr lang="fa-IR" smtClean="0"/>
              <a:t>17/02/1445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969E96B-819D-4E41-91AA-E5567FEB74A0}" type="datetimeFigureOut">
              <a:rPr lang="fa-IR" smtClean="0"/>
              <a:t>17/02/1445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08DF097-4202-46FE-A664-84FE2975AB0B}"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9E96B-819D-4E41-91AA-E5567FEB74A0}" type="datetimeFigureOut">
              <a:rPr lang="fa-IR" smtClean="0"/>
              <a:t>17/02/1445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69E96B-819D-4E41-91AA-E5567FEB74A0}" type="datetimeFigureOut">
              <a:rPr lang="fa-IR" smtClean="0"/>
              <a:t>17/02/1445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69E96B-819D-4E41-91AA-E5567FEB74A0}" type="datetimeFigureOut">
              <a:rPr lang="fa-IR" smtClean="0"/>
              <a:t>17/02/1445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08DF097-4202-46FE-A664-84FE2975AB0B}"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69E96B-819D-4E41-91AA-E5567FEB74A0}" type="datetimeFigureOut">
              <a:rPr lang="fa-IR" smtClean="0"/>
              <a:t>17/02/1445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08DF097-4202-46FE-A664-84FE2975AB0B}"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69E96B-819D-4E41-91AA-E5567FEB74A0}" type="datetimeFigureOut">
              <a:rPr lang="fa-IR" smtClean="0"/>
              <a:t>17/02/1445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08DF097-4202-46FE-A664-84FE2975AB0B}"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69E96B-819D-4E41-91AA-E5567FEB74A0}" type="datetimeFigureOut">
              <a:rPr lang="fa-IR" smtClean="0"/>
              <a:t>17/02/1445</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8DF097-4202-46FE-A664-84FE2975AB0B}"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7" y="2132856"/>
            <a:ext cx="7800341" cy="3672408"/>
          </a:xfrm>
        </p:spPr>
        <p:txBody>
          <a:bodyPr>
            <a:noAutofit/>
          </a:bodyPr>
          <a:lstStyle/>
          <a:p>
            <a:br>
              <a:rPr lang="fa-IR" sz="6600" b="1" dirty="0">
                <a:solidFill>
                  <a:srgbClr val="FF0000"/>
                </a:solidFill>
                <a:latin typeface="Adobe Hebrew" pitchFamily="18" charset="-79"/>
                <a:cs typeface="B Nazanin" panose="00000400000000000000" pitchFamily="2" charset="-78"/>
              </a:rPr>
            </a:br>
            <a:br>
              <a:rPr lang="fa-IR" sz="6600" b="1" dirty="0">
                <a:solidFill>
                  <a:srgbClr val="FF0000"/>
                </a:solidFill>
                <a:latin typeface="Adobe Hebrew" pitchFamily="18" charset="-79"/>
                <a:cs typeface="B Nazanin" panose="00000400000000000000" pitchFamily="2" charset="-78"/>
              </a:rPr>
            </a:br>
            <a:br>
              <a:rPr lang="fa-IR" sz="6600" b="1" dirty="0">
                <a:solidFill>
                  <a:srgbClr val="FF0000"/>
                </a:solidFill>
                <a:latin typeface="Adobe Hebrew" pitchFamily="18" charset="-79"/>
                <a:cs typeface="B Nazanin" panose="00000400000000000000" pitchFamily="2" charset="-78"/>
              </a:rPr>
            </a:br>
            <a:r>
              <a:rPr lang="fa-IR" sz="6600" b="1" dirty="0">
                <a:solidFill>
                  <a:srgbClr val="FF0000"/>
                </a:solidFill>
                <a:latin typeface="Adobe Hebrew" pitchFamily="18" charset="-79"/>
                <a:cs typeface="B Nazanin" panose="00000400000000000000" pitchFamily="2" charset="-78"/>
              </a:rPr>
              <a:t>آشنایی با شورای انضباطی</a:t>
            </a:r>
            <a:br>
              <a:rPr lang="fa-IR" sz="6600" b="1" dirty="0">
                <a:solidFill>
                  <a:srgbClr val="FF0000"/>
                </a:solidFill>
                <a:latin typeface="Adobe Hebrew" pitchFamily="18" charset="-79"/>
                <a:cs typeface="B Nazanin" panose="00000400000000000000" pitchFamily="2" charset="-78"/>
              </a:rPr>
            </a:br>
            <a:r>
              <a:rPr lang="fa-IR" sz="6600" b="1" dirty="0">
                <a:solidFill>
                  <a:srgbClr val="FF0000"/>
                </a:solidFill>
                <a:latin typeface="Adobe Hebrew" pitchFamily="18" charset="-79"/>
                <a:cs typeface="B Nazanin" panose="00000400000000000000" pitchFamily="2" charset="-78"/>
              </a:rPr>
              <a:t> دانشگاه علوم پزشکی گناباد</a:t>
            </a:r>
          </a:p>
        </p:txBody>
      </p:sp>
      <p:pic>
        <p:nvPicPr>
          <p:cNvPr id="3" name="Picture 2" descr="final enzebati logo.jpg"/>
          <p:cNvPicPr/>
          <p:nvPr/>
        </p:nvPicPr>
        <p:blipFill>
          <a:blip r:embed="rId2" cstate="print"/>
          <a:srcRect/>
          <a:stretch>
            <a:fillRect/>
          </a:stretch>
        </p:blipFill>
        <p:spPr bwMode="auto">
          <a:xfrm>
            <a:off x="7164288" y="548680"/>
            <a:ext cx="1319621" cy="1296144"/>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467544" y="565034"/>
            <a:ext cx="1728192" cy="1728192"/>
          </a:xfrm>
          <a:prstGeom prst="rect">
            <a:avLst/>
          </a:prstGeom>
        </p:spPr>
      </p:pic>
    </p:spTree>
    <p:extLst>
      <p:ext uri="{BB962C8B-B14F-4D97-AF65-F5344CB8AC3E}">
        <p14:creationId xmlns:p14="http://schemas.microsoft.com/office/powerpoint/2010/main" val="227880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683568" y="620688"/>
            <a:ext cx="7848872" cy="5786199"/>
          </a:xfrm>
          <a:prstGeom prst="rect">
            <a:avLst/>
          </a:prstGeom>
        </p:spPr>
        <p:txBody>
          <a:bodyPr wrap="square">
            <a:spAutoFit/>
          </a:bodyPr>
          <a:lstStyle/>
          <a:p>
            <a:pPr algn="r">
              <a:lnSpc>
                <a:spcPct val="150000"/>
              </a:lnSpc>
            </a:pPr>
            <a:r>
              <a:rPr lang="ar-SA" sz="2800" b="1" dirty="0">
                <a:solidFill>
                  <a:srgbClr val="FF0000"/>
                </a:solidFill>
                <a:cs typeface="B Nazanin" pitchFamily="2" charset="-78"/>
              </a:rPr>
              <a:t>ج : رسيدگي به </a:t>
            </a:r>
            <a:r>
              <a:rPr lang="fa-IR" sz="2800" b="1" dirty="0">
                <a:solidFill>
                  <a:srgbClr val="FF0000"/>
                </a:solidFill>
                <a:cs typeface="B Nazanin" pitchFamily="2" charset="-78"/>
              </a:rPr>
              <a:t>تخلفات سياسي </a:t>
            </a:r>
          </a:p>
          <a:p>
            <a:pPr algn="r">
              <a:lnSpc>
                <a:spcPct val="150000"/>
              </a:lnSpc>
            </a:pPr>
            <a:endParaRPr lang="en-US" b="1" dirty="0">
              <a:solidFill>
                <a:schemeClr val="tx1"/>
              </a:solidFill>
              <a:cs typeface="B Nazanin" pitchFamily="2" charset="-78"/>
            </a:endParaRPr>
          </a:p>
          <a:p>
            <a:pPr algn="r">
              <a:lnSpc>
                <a:spcPct val="150000"/>
              </a:lnSpc>
            </a:pPr>
            <a:r>
              <a:rPr lang="fa-IR" b="1" dirty="0">
                <a:solidFill>
                  <a:schemeClr val="tx1"/>
                </a:solidFill>
                <a:cs typeface="B Nazanin" pitchFamily="2" charset="-78"/>
              </a:rPr>
              <a:t>شامل:</a:t>
            </a:r>
          </a:p>
          <a:p>
            <a:pPr algn="r">
              <a:lnSpc>
                <a:spcPct val="150000"/>
              </a:lnSpc>
            </a:pPr>
            <a:r>
              <a:rPr lang="fa-IR" b="1" dirty="0">
                <a:solidFill>
                  <a:schemeClr val="tx1"/>
                </a:solidFill>
                <a:cs typeface="B Nazanin" pitchFamily="2" charset="-78"/>
              </a:rPr>
              <a:t>- دادن اطلاعات خلاف واقع يا كتمان واقعيات از روی عمد نسبت به خود، گروهک های محارب، مفسد یا وابسته به آن ها</a:t>
            </a:r>
          </a:p>
          <a:p>
            <a:pPr algn="r">
              <a:lnSpc>
                <a:spcPct val="150000"/>
              </a:lnSpc>
            </a:pPr>
            <a:r>
              <a:rPr lang="fa-IR" b="1" dirty="0">
                <a:solidFill>
                  <a:schemeClr val="tx1"/>
                </a:solidFill>
                <a:cs typeface="B Nazanin" pitchFamily="2" charset="-78"/>
              </a:rPr>
              <a:t>- هواداری یا تبلیغ به نفع گروهک ها و مکاتب الحادی</a:t>
            </a:r>
          </a:p>
          <a:p>
            <a:pPr algn="r">
              <a:lnSpc>
                <a:spcPct val="150000"/>
              </a:lnSpc>
            </a:pPr>
            <a:r>
              <a:rPr lang="fa-IR" b="1" dirty="0">
                <a:solidFill>
                  <a:schemeClr val="tx1"/>
                </a:solidFill>
                <a:cs typeface="B Nazanin" pitchFamily="2" charset="-78"/>
              </a:rPr>
              <a:t>- عضویت گروهک های محارب، مفسد، ملحد یا فرقه های انحرافی</a:t>
            </a:r>
          </a:p>
          <a:p>
            <a:pPr algn="r">
              <a:lnSpc>
                <a:spcPct val="150000"/>
              </a:lnSpc>
            </a:pPr>
            <a:r>
              <a:rPr lang="fa-IR" b="1" dirty="0">
                <a:solidFill>
                  <a:schemeClr val="tx1"/>
                </a:solidFill>
                <a:cs typeface="B Nazanin" pitchFamily="2" charset="-78"/>
              </a:rPr>
              <a:t>- توهین به شعائر و مقدسات اسلامی یا ملی، ادیان رسمی کشور یا ارتکاب اعمالی بر ضد نظام جمهوری اسلامی ( مانند فحاشی و استفاده از الفاظ رکیک به طور شفاهی یا کتبی، از طریق شعار نویسی، پخش اعلامیه و فضای مجازی و ... )</a:t>
            </a:r>
          </a:p>
          <a:p>
            <a:pPr algn="r">
              <a:lnSpc>
                <a:spcPct val="150000"/>
              </a:lnSpc>
            </a:pPr>
            <a:r>
              <a:rPr lang="fa-IR" b="1" dirty="0">
                <a:solidFill>
                  <a:schemeClr val="tx1"/>
                </a:solidFill>
                <a:cs typeface="B Nazanin" pitchFamily="2" charset="-78"/>
              </a:rPr>
              <a:t>- ایجاد و شرکت در بلوا و آشوب</a:t>
            </a:r>
            <a:endParaRPr lang="en-US" b="1" dirty="0">
              <a:solidFill>
                <a:schemeClr val="tx1"/>
              </a:solidFill>
              <a:cs typeface="B Nazanin" pitchFamily="2" charset="-78"/>
            </a:endParaRPr>
          </a:p>
        </p:txBody>
      </p:sp>
    </p:spTree>
    <p:extLst>
      <p:ext uri="{BB962C8B-B14F-4D97-AF65-F5344CB8AC3E}">
        <p14:creationId xmlns:p14="http://schemas.microsoft.com/office/powerpoint/2010/main" val="230948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467544" y="476672"/>
            <a:ext cx="8208912" cy="6740307"/>
          </a:xfrm>
          <a:prstGeom prst="rect">
            <a:avLst/>
          </a:prstGeom>
        </p:spPr>
        <p:txBody>
          <a:bodyPr wrap="square">
            <a:spAutoFit/>
          </a:bodyPr>
          <a:lstStyle/>
          <a:p>
            <a:pPr algn="r"/>
            <a:r>
              <a:rPr lang="ar-SA" sz="2800" b="1" dirty="0">
                <a:solidFill>
                  <a:srgbClr val="FF0000"/>
                </a:solidFill>
                <a:cs typeface="B Nazanin" pitchFamily="2" charset="-78"/>
              </a:rPr>
              <a:t>د:  رسيدگي به تخلفات اخلاقي </a:t>
            </a:r>
            <a:endParaRPr lang="en-US" sz="2800" b="1" dirty="0">
              <a:solidFill>
                <a:srgbClr val="FF0000"/>
              </a:solidFill>
              <a:cs typeface="B Nazanin" pitchFamily="2" charset="-78"/>
            </a:endParaRPr>
          </a:p>
          <a:p>
            <a:pPr algn="r">
              <a:lnSpc>
                <a:spcPct val="200000"/>
              </a:lnSpc>
            </a:pPr>
            <a:r>
              <a:rPr lang="fa-IR" sz="2000" b="1" dirty="0">
                <a:solidFill>
                  <a:schemeClr val="tx1"/>
                </a:solidFill>
                <a:cs typeface="B Nazanin" pitchFamily="2" charset="-78"/>
              </a:rPr>
              <a:t>شامل:</a:t>
            </a:r>
            <a:br>
              <a:rPr lang="fa-IR" sz="2000" b="1" dirty="0">
                <a:solidFill>
                  <a:schemeClr val="tx1"/>
                </a:solidFill>
                <a:cs typeface="B Nazanin" pitchFamily="2" charset="-78"/>
              </a:rPr>
            </a:br>
            <a:r>
              <a:rPr lang="fa-IR" sz="2000" b="1" dirty="0">
                <a:solidFill>
                  <a:schemeClr val="tx1"/>
                </a:solidFill>
                <a:cs typeface="B Nazanin" pitchFamily="2" charset="-78"/>
              </a:rPr>
              <a:t>- استعمال مواد اعتیادآور (مخدر، توهم زا، روان گردان ) یا استفاده از مشروبات الکلی</a:t>
            </a:r>
            <a:br>
              <a:rPr lang="fa-IR" sz="2000" b="1" dirty="0">
                <a:solidFill>
                  <a:schemeClr val="tx1"/>
                </a:solidFill>
                <a:cs typeface="B Nazanin" pitchFamily="2" charset="-78"/>
              </a:rPr>
            </a:br>
            <a:r>
              <a:rPr lang="fa-IR" sz="2000" b="1" dirty="0">
                <a:solidFill>
                  <a:schemeClr val="tx1"/>
                </a:solidFill>
                <a:cs typeface="B Nazanin" pitchFamily="2" charset="-78"/>
              </a:rPr>
              <a:t>- تشکیل جلسه و دعوت از دیگران برای استعمال مواد اعتیادآور یا استفاده از مشروبات الکلی   ( یا مشارکت یا همکاری در این خصوص )</a:t>
            </a:r>
            <a:br>
              <a:rPr lang="fa-IR" sz="2000" b="1" dirty="0">
                <a:solidFill>
                  <a:schemeClr val="tx1"/>
                </a:solidFill>
                <a:cs typeface="B Nazanin" pitchFamily="2" charset="-78"/>
              </a:rPr>
            </a:br>
            <a:r>
              <a:rPr lang="fa-IR" sz="2000" b="1" dirty="0">
                <a:solidFill>
                  <a:schemeClr val="tx1"/>
                </a:solidFill>
                <a:cs typeface="B Nazanin" pitchFamily="2" charset="-78"/>
              </a:rPr>
              <a:t>- اعتیاد به مواد اعتیادآور یا مشروبات الکلی</a:t>
            </a:r>
            <a:br>
              <a:rPr lang="fa-IR" sz="2000" b="1" dirty="0">
                <a:solidFill>
                  <a:schemeClr val="tx1"/>
                </a:solidFill>
                <a:cs typeface="B Nazanin" pitchFamily="2" charset="-78"/>
              </a:rPr>
            </a:br>
            <a:r>
              <a:rPr lang="fa-IR" sz="2000" b="1" dirty="0">
                <a:solidFill>
                  <a:schemeClr val="tx1"/>
                </a:solidFill>
                <a:cs typeface="B Nazanin" pitchFamily="2" charset="-78"/>
              </a:rPr>
              <a:t>- نگهداری، خرید و فروش، تولید یا توزیع مواد اعتیادآور یا مشروبات الکلی</a:t>
            </a:r>
            <a:br>
              <a:rPr lang="fa-IR" sz="2000" b="1" dirty="0">
                <a:solidFill>
                  <a:schemeClr val="tx1"/>
                </a:solidFill>
                <a:cs typeface="B Nazanin" pitchFamily="2" charset="-78"/>
              </a:rPr>
            </a:br>
            <a:r>
              <a:rPr lang="fa-IR" sz="2000" b="1" dirty="0">
                <a:solidFill>
                  <a:schemeClr val="tx1"/>
                </a:solidFill>
                <a:cs typeface="B Nazanin" pitchFamily="2" charset="-78"/>
              </a:rPr>
              <a:t>- ارتکاب قمار و تجاهر به آن</a:t>
            </a:r>
            <a:br>
              <a:rPr lang="fa-IR" sz="2000" b="1" dirty="0">
                <a:solidFill>
                  <a:schemeClr val="tx1"/>
                </a:solidFill>
                <a:cs typeface="B Nazanin" pitchFamily="2" charset="-78"/>
              </a:rPr>
            </a:br>
            <a:r>
              <a:rPr lang="fa-IR" sz="2000" b="1" dirty="0">
                <a:solidFill>
                  <a:schemeClr val="tx1"/>
                </a:solidFill>
                <a:cs typeface="B Nazanin" pitchFamily="2" charset="-78"/>
              </a:rPr>
              <a:t>- خرید و فروش یا توزیع آلات قمار</a:t>
            </a:r>
            <a:br>
              <a:rPr lang="fa-IR" sz="2000" b="1" dirty="0">
                <a:solidFill>
                  <a:schemeClr val="tx1"/>
                </a:solidFill>
                <a:cs typeface="B Nazanin" pitchFamily="2" charset="-78"/>
              </a:rPr>
            </a:br>
            <a:r>
              <a:rPr lang="fa-IR" sz="2000" b="1" dirty="0">
                <a:solidFill>
                  <a:schemeClr val="tx1"/>
                </a:solidFill>
                <a:cs typeface="B Nazanin" pitchFamily="2" charset="-78"/>
              </a:rPr>
              <a:t>- استفاده از هرگونه آلات لهو و لعب یا محصولات رسانه ای غیر مجاز</a:t>
            </a:r>
            <a:br>
              <a:rPr lang="fa-IR" sz="2000" b="1" dirty="0">
                <a:solidFill>
                  <a:schemeClr val="tx1"/>
                </a:solidFill>
                <a:cs typeface="B Nazanin" pitchFamily="2" charset="-78"/>
              </a:rPr>
            </a:br>
            <a:endParaRPr lang="en-US" sz="2400" b="1" dirty="0">
              <a:solidFill>
                <a:schemeClr val="tx1"/>
              </a:solidFill>
              <a:cs typeface="B Nazanin" pitchFamily="2" charset="-78"/>
            </a:endParaRPr>
          </a:p>
        </p:txBody>
      </p:sp>
    </p:spTree>
    <p:extLst>
      <p:ext uri="{BB962C8B-B14F-4D97-AF65-F5344CB8AC3E}">
        <p14:creationId xmlns:p14="http://schemas.microsoft.com/office/powerpoint/2010/main" val="189398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7941568" cy="5400600"/>
          </a:xfrm>
        </p:spPr>
        <p:txBody>
          <a:bodyPr>
            <a:normAutofit/>
          </a:bodyPr>
          <a:lstStyle/>
          <a:p>
            <a:pPr algn="r">
              <a:lnSpc>
                <a:spcPct val="200000"/>
              </a:lnSpc>
            </a:pPr>
            <a:r>
              <a:rPr lang="fa-IR" sz="2200" b="1" dirty="0">
                <a:solidFill>
                  <a:schemeClr val="tx1"/>
                </a:solidFill>
                <a:cs typeface="B Nazanin" pitchFamily="2" charset="-78"/>
              </a:rPr>
              <a:t>- عدم رعایت پوشش اسلامی یا ضوابط پوشش ابلاغی وزارتین</a:t>
            </a:r>
            <a:br>
              <a:rPr lang="fa-IR" sz="2200" b="1" dirty="0">
                <a:solidFill>
                  <a:schemeClr val="tx1"/>
                </a:solidFill>
                <a:cs typeface="B Nazanin" pitchFamily="2" charset="-78"/>
              </a:rPr>
            </a:br>
            <a:r>
              <a:rPr lang="fa-IR" sz="2200" b="1" dirty="0">
                <a:solidFill>
                  <a:schemeClr val="tx1"/>
                </a:solidFill>
                <a:cs typeface="B Nazanin" pitchFamily="2" charset="-78"/>
              </a:rPr>
              <a:t>- عدم رعایت شئون دانشجویی</a:t>
            </a:r>
            <a:br>
              <a:rPr lang="fa-IR" sz="2200" b="1" dirty="0">
                <a:solidFill>
                  <a:schemeClr val="tx1"/>
                </a:solidFill>
                <a:cs typeface="B Nazanin" pitchFamily="2" charset="-78"/>
              </a:rPr>
            </a:br>
            <a:r>
              <a:rPr lang="fa-IR" sz="2200" b="1" dirty="0">
                <a:solidFill>
                  <a:schemeClr val="tx1"/>
                </a:solidFill>
                <a:cs typeface="B Nazanin" pitchFamily="2" charset="-78"/>
              </a:rPr>
              <a:t>- عدم رعایت موازین محرز شرعی در ارتباط با نامحرم</a:t>
            </a:r>
            <a:br>
              <a:rPr lang="fa-IR" sz="2200" b="1" dirty="0">
                <a:solidFill>
                  <a:schemeClr val="tx1"/>
                </a:solidFill>
                <a:cs typeface="B Nazanin" pitchFamily="2" charset="-78"/>
              </a:rPr>
            </a:br>
            <a:r>
              <a:rPr lang="fa-IR" sz="2200" b="1" dirty="0">
                <a:solidFill>
                  <a:schemeClr val="tx1"/>
                </a:solidFill>
                <a:cs typeface="B Nazanin" pitchFamily="2" charset="-78"/>
              </a:rPr>
              <a:t>- داشتن رابطه نامشروع ( بدون عمل منافی عفت )</a:t>
            </a:r>
            <a:br>
              <a:rPr lang="fa-IR" sz="2200" b="1" dirty="0">
                <a:solidFill>
                  <a:schemeClr val="tx1"/>
                </a:solidFill>
                <a:cs typeface="B Nazanin" pitchFamily="2" charset="-78"/>
              </a:rPr>
            </a:br>
            <a:r>
              <a:rPr lang="fa-IR" sz="2200" b="1" dirty="0">
                <a:solidFill>
                  <a:schemeClr val="tx1"/>
                </a:solidFill>
                <a:cs typeface="B Nazanin" pitchFamily="2" charset="-78"/>
              </a:rPr>
              <a:t>- شرکت در جلسه نامشروع</a:t>
            </a:r>
            <a:br>
              <a:rPr lang="fa-IR" sz="2200" b="1" dirty="0">
                <a:solidFill>
                  <a:schemeClr val="tx1"/>
                </a:solidFill>
                <a:cs typeface="B Nazanin" pitchFamily="2" charset="-78"/>
              </a:rPr>
            </a:br>
            <a:r>
              <a:rPr lang="fa-IR" sz="2200" b="1" dirty="0">
                <a:solidFill>
                  <a:schemeClr val="tx1"/>
                </a:solidFill>
                <a:cs typeface="B Nazanin" pitchFamily="2" charset="-78"/>
              </a:rPr>
              <a:t>- انجام عمل منافی عفت ( زنا، لواط یا مساحقه )</a:t>
            </a:r>
            <a:endParaRPr lang="en-US" sz="2200" b="1" dirty="0">
              <a:solidFill>
                <a:schemeClr val="tx1"/>
              </a:solidFill>
              <a:cs typeface="B Nazanin" pitchFamily="2" charset="-78"/>
            </a:endParaRPr>
          </a:p>
        </p:txBody>
      </p:sp>
    </p:spTree>
    <p:extLst>
      <p:ext uri="{BB962C8B-B14F-4D97-AF65-F5344CB8AC3E}">
        <p14:creationId xmlns:p14="http://schemas.microsoft.com/office/powerpoint/2010/main" val="2942073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9816" y="260648"/>
            <a:ext cx="7884368" cy="473206"/>
          </a:xfrm>
          <a:prstGeom prst="rect">
            <a:avLst/>
          </a:prstGeom>
        </p:spPr>
        <p:txBody>
          <a:bodyPr wrap="square">
            <a:spAutoFit/>
          </a:bodyPr>
          <a:lstStyle/>
          <a:p>
            <a:pPr algn="just">
              <a:lnSpc>
                <a:spcPct val="150000"/>
              </a:lnSpc>
            </a:pPr>
            <a:r>
              <a:rPr lang="fa-IR" b="1" dirty="0">
                <a:solidFill>
                  <a:srgbClr val="C00000"/>
                </a:solidFill>
                <a:cs typeface="B Titr" pitchFamily="2" charset="-78"/>
              </a:rPr>
              <a:t>تنبيهاتي كه با حكم شوراي انضباطي دانشگاه يا مركزي نسبت به دانشجويان مي تواند اعمال شود :</a:t>
            </a:r>
            <a:endParaRPr lang="fa-IR" dirty="0">
              <a:solidFill>
                <a:srgbClr val="C00000"/>
              </a:solidFill>
              <a:cs typeface="B Titr" pitchFamily="2" charset="-78"/>
            </a:endParaRPr>
          </a:p>
        </p:txBody>
      </p:sp>
      <p:sp>
        <p:nvSpPr>
          <p:cNvPr id="4" name="Rectangle 3"/>
          <p:cNvSpPr/>
          <p:nvPr/>
        </p:nvSpPr>
        <p:spPr>
          <a:xfrm>
            <a:off x="323528" y="692696"/>
            <a:ext cx="8424936" cy="7171194"/>
          </a:xfrm>
          <a:prstGeom prst="rect">
            <a:avLst/>
          </a:prstGeom>
        </p:spPr>
        <p:txBody>
          <a:bodyPr wrap="square">
            <a:spAutoFit/>
          </a:bodyPr>
          <a:lstStyle/>
          <a:p>
            <a:pPr algn="just">
              <a:lnSpc>
                <a:spcPct val="130000"/>
              </a:lnSpc>
            </a:pPr>
            <a:r>
              <a:rPr lang="fa-IR" sz="2000" b="1" dirty="0">
                <a:cs typeface="B Nazanin" pitchFamily="2" charset="-78"/>
              </a:rPr>
              <a:t>1 -   احضار و اخطار شفاهي بدون درج در پرونده انضباطی دانشجو</a:t>
            </a:r>
            <a:endParaRPr lang="en-US" sz="2000" b="1" dirty="0">
              <a:cs typeface="B Nazanin" pitchFamily="2" charset="-78"/>
            </a:endParaRPr>
          </a:p>
          <a:p>
            <a:pPr algn="just">
              <a:lnSpc>
                <a:spcPct val="150000"/>
              </a:lnSpc>
            </a:pPr>
            <a:r>
              <a:rPr lang="fa-IR" sz="2000" b="1" dirty="0">
                <a:cs typeface="B Nazanin" pitchFamily="2" charset="-78"/>
              </a:rPr>
              <a:t>2 -  اخطار كتبي بدون درج در پرونده انضباطی دانشجو</a:t>
            </a:r>
            <a:endParaRPr lang="en-US" sz="2000" b="1" dirty="0">
              <a:cs typeface="B Nazanin" pitchFamily="2" charset="-78"/>
            </a:endParaRPr>
          </a:p>
          <a:p>
            <a:pPr algn="just">
              <a:lnSpc>
                <a:spcPct val="150000"/>
              </a:lnSpc>
            </a:pPr>
            <a:r>
              <a:rPr lang="fa-IR" sz="2000" b="1" dirty="0">
                <a:cs typeface="B Nazanin" pitchFamily="2" charset="-78"/>
              </a:rPr>
              <a:t>3 -  تذكر كتبي و درج در پرونده انضباطی دانشجو</a:t>
            </a:r>
            <a:endParaRPr lang="en-US" sz="2000" b="1" dirty="0">
              <a:cs typeface="B Nazanin" pitchFamily="2" charset="-78"/>
            </a:endParaRPr>
          </a:p>
          <a:p>
            <a:pPr algn="just">
              <a:lnSpc>
                <a:spcPct val="150000"/>
              </a:lnSpc>
            </a:pPr>
            <a:r>
              <a:rPr lang="fa-IR" sz="2000" b="1" dirty="0">
                <a:cs typeface="B Nazanin" pitchFamily="2" charset="-78"/>
              </a:rPr>
              <a:t>4 -  توبيخ كتبي و درج در پرونده انضباطی دانشجو</a:t>
            </a:r>
            <a:endParaRPr lang="en-US" sz="2000" b="1" dirty="0">
              <a:cs typeface="B Nazanin" pitchFamily="2" charset="-78"/>
            </a:endParaRPr>
          </a:p>
          <a:p>
            <a:pPr algn="just">
              <a:lnSpc>
                <a:spcPct val="150000"/>
              </a:lnSpc>
            </a:pPr>
            <a:r>
              <a:rPr lang="fa-IR" sz="2000" b="1" dirty="0">
                <a:cs typeface="B Nazanin" pitchFamily="2" charset="-78"/>
              </a:rPr>
              <a:t>5 -  دادن نمره 25/. در درس، آزمون یا تکالیف مربوط به تخلف</a:t>
            </a:r>
            <a:endParaRPr lang="en-US" sz="2000" b="1" dirty="0">
              <a:cs typeface="B Nazanin" pitchFamily="2" charset="-78"/>
            </a:endParaRPr>
          </a:p>
          <a:p>
            <a:pPr algn="just">
              <a:lnSpc>
                <a:spcPct val="150000"/>
              </a:lnSpc>
            </a:pPr>
            <a:r>
              <a:rPr lang="fa-IR" sz="2000" b="1" dirty="0">
                <a:cs typeface="B Nazanin" pitchFamily="2" charset="-78"/>
              </a:rPr>
              <a:t>6 -  محروميت از تسهيلات رفاهي دانشگاه، از قبيل وام، خوابگاه، تغذیه و غيره از يك ماه تا مدت زمان باقيمانده از تحصيل می باشد.</a:t>
            </a:r>
            <a:endParaRPr lang="en-US" sz="2000" b="1" dirty="0">
              <a:cs typeface="B Nazanin" pitchFamily="2" charset="-78"/>
            </a:endParaRPr>
          </a:p>
          <a:p>
            <a:pPr algn="just">
              <a:lnSpc>
                <a:spcPct val="150000"/>
              </a:lnSpc>
            </a:pPr>
            <a:r>
              <a:rPr lang="fa-IR" sz="2000" b="1" dirty="0">
                <a:cs typeface="B Nazanin" pitchFamily="2" charset="-78"/>
              </a:rPr>
              <a:t>7 -  دريافت خسارت از دانشجو در مواردي كه تخلف منجر به ايجاد ضرر و زيان به دانشگاه یا بیت المال ( بازگشت به آیین نامه ) شده باشد .</a:t>
            </a:r>
            <a:endParaRPr lang="en-US" sz="2000" b="1" dirty="0">
              <a:cs typeface="B Nazanin" pitchFamily="2" charset="-78"/>
            </a:endParaRPr>
          </a:p>
          <a:p>
            <a:pPr algn="just">
              <a:lnSpc>
                <a:spcPct val="130000"/>
              </a:lnSpc>
            </a:pPr>
            <a:r>
              <a:rPr lang="fa-IR" sz="2000" b="1" dirty="0">
                <a:cs typeface="B Nazanin" pitchFamily="2" charset="-78"/>
              </a:rPr>
              <a:t>8 - منع موقت از تحصيل به مدت يك نيمسال یا از 1 تا 6 ماه بدون احتساب سنوات                    9  -    منع موقت از تحصيل به مدت يك نيمسال یا از 1 تا 6 ماه با احتساب سنوات</a:t>
            </a:r>
            <a:endParaRPr lang="en-US" sz="2000" b="1" dirty="0">
              <a:cs typeface="B Nazanin" pitchFamily="2" charset="-78"/>
            </a:endParaRPr>
          </a:p>
          <a:p>
            <a:pPr algn="just">
              <a:lnSpc>
                <a:spcPct val="130000"/>
              </a:lnSpc>
            </a:pPr>
            <a:r>
              <a:rPr lang="fa-IR" sz="2000" b="1" dirty="0">
                <a:cs typeface="B Nazanin" pitchFamily="2" charset="-78"/>
              </a:rPr>
              <a:t>10 -   منع موقت از تحصيل به مدت دو نيمسال یا از 6 تا 12 ماه بدون احتساب سنوات</a:t>
            </a:r>
            <a:endParaRPr lang="en-US" sz="2000" b="1" dirty="0">
              <a:cs typeface="B Nazanin" pitchFamily="2" charset="-78"/>
            </a:endParaRPr>
          </a:p>
          <a:p>
            <a:pPr algn="just">
              <a:lnSpc>
                <a:spcPct val="130000"/>
              </a:lnSpc>
            </a:pPr>
            <a:r>
              <a:rPr lang="fa-IR" sz="2000" b="1" dirty="0">
                <a:cs typeface="B Nazanin" pitchFamily="2" charset="-78"/>
              </a:rPr>
              <a:t>11 -   منع موقت از تحصيل به مدت دو نيمسال یا از 6 تا 12 ماه با احتساب سنوات</a:t>
            </a:r>
          </a:p>
          <a:p>
            <a:pPr algn="just">
              <a:lnSpc>
                <a:spcPct val="150000"/>
              </a:lnSpc>
            </a:pPr>
            <a:endParaRPr lang="fa-IR" sz="2000" b="1" dirty="0">
              <a:cs typeface="B Nazanin" pitchFamily="2" charset="-78"/>
            </a:endParaRPr>
          </a:p>
          <a:p>
            <a:pPr algn="just">
              <a:lnSpc>
                <a:spcPct val="150000"/>
              </a:lnSpc>
            </a:pPr>
            <a:endParaRPr lang="fa-IR" sz="2000" b="1" dirty="0">
              <a:cs typeface="B Nazanin" pitchFamily="2" charset="-78"/>
            </a:endParaRPr>
          </a:p>
          <a:p>
            <a:pPr algn="just">
              <a:lnSpc>
                <a:spcPct val="150000"/>
              </a:lnSpc>
            </a:pPr>
            <a:endParaRPr lang="en-US" sz="2000" b="1" dirty="0">
              <a:cs typeface="B Nazanin" pitchFamily="2" charset="-78"/>
            </a:endParaRPr>
          </a:p>
        </p:txBody>
      </p:sp>
    </p:spTree>
    <p:extLst>
      <p:ext uri="{BB962C8B-B14F-4D97-AF65-F5344CB8AC3E}">
        <p14:creationId xmlns:p14="http://schemas.microsoft.com/office/powerpoint/2010/main" val="165974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 calcmode="lin" valueType="num">
                                      <p:cBhvr>
                                        <p:cTn id="14"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624"/>
            <a:ext cx="8280920" cy="6647974"/>
          </a:xfrm>
          <a:prstGeom prst="rect">
            <a:avLst/>
          </a:prstGeom>
        </p:spPr>
        <p:txBody>
          <a:bodyPr wrap="square">
            <a:spAutoFit/>
          </a:bodyPr>
          <a:lstStyle/>
          <a:p>
            <a:pPr algn="just">
              <a:lnSpc>
                <a:spcPct val="130000"/>
              </a:lnSpc>
            </a:pPr>
            <a:endParaRPr lang="fa-IR" sz="2000" b="1" dirty="0">
              <a:cs typeface="B Nazanin" pitchFamily="2" charset="-78"/>
            </a:endParaRPr>
          </a:p>
          <a:p>
            <a:r>
              <a:rPr lang="fa-IR" sz="2000" b="1" dirty="0">
                <a:solidFill>
                  <a:srgbClr val="C00000"/>
                </a:solidFill>
                <a:cs typeface="B Titr" pitchFamily="2" charset="-78"/>
              </a:rPr>
              <a:t>تنبيهاتي كه با حكم شوراي مركزي انضباطي نسبت به دانشجو یان مي تواند اعمال شود :</a:t>
            </a:r>
          </a:p>
          <a:p>
            <a:endParaRPr lang="en-US" sz="2000" b="1" dirty="0">
              <a:solidFill>
                <a:srgbClr val="C00000"/>
              </a:solidFill>
              <a:cs typeface="B Titr" pitchFamily="2" charset="-78"/>
            </a:endParaRPr>
          </a:p>
          <a:p>
            <a:pPr>
              <a:lnSpc>
                <a:spcPct val="200000"/>
              </a:lnSpc>
            </a:pPr>
            <a:r>
              <a:rPr lang="fa-IR" sz="2000" b="1" dirty="0">
                <a:cs typeface="B Nazanin" pitchFamily="2" charset="-78"/>
              </a:rPr>
              <a:t>12 -  منع موقت از تحصيل به مدت سه نيمسال یا از 13 تا 18 ماه بدون احتساب سنوات</a:t>
            </a:r>
            <a:endParaRPr lang="en-US" sz="2000" b="1" dirty="0">
              <a:cs typeface="B Nazanin" pitchFamily="2" charset="-78"/>
            </a:endParaRPr>
          </a:p>
          <a:p>
            <a:pPr>
              <a:lnSpc>
                <a:spcPct val="200000"/>
              </a:lnSpc>
            </a:pPr>
            <a:r>
              <a:rPr lang="fa-IR" sz="2000" b="1" dirty="0">
                <a:cs typeface="B Nazanin" pitchFamily="2" charset="-78"/>
              </a:rPr>
              <a:t>13 -  منع موقت از تحصيل به مدت سه نيمسال یا از 13 تا 18 ماه با احتساب سنوات</a:t>
            </a:r>
            <a:endParaRPr lang="en-US" sz="2000" b="1" dirty="0">
              <a:cs typeface="B Nazanin" pitchFamily="2" charset="-78"/>
            </a:endParaRPr>
          </a:p>
          <a:p>
            <a:pPr>
              <a:lnSpc>
                <a:spcPct val="200000"/>
              </a:lnSpc>
            </a:pPr>
            <a:r>
              <a:rPr lang="fa-IR" sz="2000" b="1" dirty="0">
                <a:cs typeface="B Nazanin" pitchFamily="2" charset="-78"/>
              </a:rPr>
              <a:t>14 -  منع موقت از تحصيل به مدت چهار نيمسال یا از 18 تا 24 ماه بدون احتساب سنوات</a:t>
            </a:r>
            <a:endParaRPr lang="en-US" sz="2000" b="1" dirty="0">
              <a:cs typeface="B Nazanin" pitchFamily="2" charset="-78"/>
            </a:endParaRPr>
          </a:p>
          <a:p>
            <a:pPr>
              <a:lnSpc>
                <a:spcPct val="200000"/>
              </a:lnSpc>
            </a:pPr>
            <a:r>
              <a:rPr lang="fa-IR" sz="2000" b="1" dirty="0">
                <a:cs typeface="B Nazanin" pitchFamily="2" charset="-78"/>
              </a:rPr>
              <a:t>15 -  منع موقت از تحصيل به مدت چهار نيمسال یا از 18 تا 24 ماه با احتساب سنوات</a:t>
            </a:r>
            <a:endParaRPr lang="en-US" sz="2000" b="1" dirty="0">
              <a:cs typeface="B Nazanin" pitchFamily="2" charset="-78"/>
            </a:endParaRPr>
          </a:p>
          <a:p>
            <a:pPr>
              <a:lnSpc>
                <a:spcPct val="200000"/>
              </a:lnSpc>
            </a:pPr>
            <a:r>
              <a:rPr lang="fa-IR" sz="2000" b="1" dirty="0">
                <a:cs typeface="B Nazanin" pitchFamily="2" charset="-78"/>
              </a:rPr>
              <a:t>16 -  تغيير محل تحصيل دانشجو </a:t>
            </a:r>
          </a:p>
          <a:p>
            <a:pPr>
              <a:lnSpc>
                <a:spcPct val="200000"/>
              </a:lnSpc>
            </a:pPr>
            <a:r>
              <a:rPr lang="fa-IR" sz="2000" b="1" dirty="0">
                <a:cs typeface="B Nazanin" pitchFamily="2" charset="-78"/>
              </a:rPr>
              <a:t>17 -  تبديل دوره تحصيلي دانشجو از دولتی روزانه به شبانه شهریه پرداز</a:t>
            </a:r>
            <a:endParaRPr lang="en-US" sz="2000" b="1" dirty="0">
              <a:cs typeface="B Nazanin" pitchFamily="2" charset="-78"/>
            </a:endParaRPr>
          </a:p>
          <a:p>
            <a:pPr>
              <a:lnSpc>
                <a:spcPct val="200000"/>
              </a:lnSpc>
            </a:pPr>
            <a:r>
              <a:rPr lang="fa-IR" sz="2000" b="1" dirty="0">
                <a:cs typeface="B Nazanin" pitchFamily="2" charset="-78"/>
              </a:rPr>
              <a:t>18 -  اخراج دانشجو از دانشگاه، با حفظ حق شركت مجدد در آزمون ورودي</a:t>
            </a:r>
            <a:endParaRPr lang="en-US" sz="2000" b="1" dirty="0">
              <a:cs typeface="B Nazanin" pitchFamily="2" charset="-78"/>
            </a:endParaRPr>
          </a:p>
          <a:p>
            <a:pPr>
              <a:lnSpc>
                <a:spcPct val="200000"/>
              </a:lnSpc>
            </a:pPr>
            <a:r>
              <a:rPr lang="fa-IR" sz="2000" b="1" dirty="0">
                <a:cs typeface="B Nazanin" pitchFamily="2" charset="-78"/>
              </a:rPr>
              <a:t>19 -  اخراج دانشجو از دانشگاه با محرومیت از تحصیل در کلیه دانشگاه ها تا 5 سال</a:t>
            </a:r>
          </a:p>
          <a:p>
            <a:pPr>
              <a:lnSpc>
                <a:spcPct val="200000"/>
              </a:lnSpc>
            </a:pPr>
            <a:r>
              <a:rPr lang="fa-IR" sz="2000" b="1" dirty="0">
                <a:cs typeface="B Nazanin" pitchFamily="2" charset="-78"/>
              </a:rPr>
              <a:t>20 -  ابطال پایان نامه و رساله یا مدرک تحصیلی</a:t>
            </a:r>
            <a:endParaRPr lang="en-US" sz="2000" b="1" dirty="0">
              <a:cs typeface="B Nazanin" pitchFamily="2" charset="-78"/>
            </a:endParaRPr>
          </a:p>
        </p:txBody>
      </p:sp>
    </p:spTree>
    <p:extLst>
      <p:ext uri="{BB962C8B-B14F-4D97-AF65-F5344CB8AC3E}">
        <p14:creationId xmlns:p14="http://schemas.microsoft.com/office/powerpoint/2010/main" val="165974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40960" cy="5924699"/>
          </a:xfrm>
          <a:prstGeom prst="rect">
            <a:avLst/>
          </a:prstGeom>
        </p:spPr>
        <p:txBody>
          <a:bodyPr wrap="square">
            <a:spAutoFit/>
          </a:bodyPr>
          <a:lstStyle/>
          <a:p>
            <a:pPr algn="just">
              <a:lnSpc>
                <a:spcPct val="200000"/>
              </a:lnSpc>
            </a:pPr>
            <a:r>
              <a:rPr lang="fa-IR" sz="3200" b="1" dirty="0">
                <a:cs typeface="B Mitra" panose="00000400000000000000" pitchFamily="2" charset="-78"/>
              </a:rPr>
              <a:t>دانشجويان محترم مي توانند جهت دريافت کامل آيين نامه‏ها  و مقررات به آدرس:</a:t>
            </a:r>
            <a:endParaRPr lang="en-US" sz="3200" b="1" dirty="0">
              <a:cs typeface="B Mitra" panose="00000400000000000000" pitchFamily="2" charset="-78"/>
            </a:endParaRPr>
          </a:p>
          <a:p>
            <a:pPr algn="ctr">
              <a:lnSpc>
                <a:spcPct val="200000"/>
              </a:lnSpc>
            </a:pPr>
            <a:r>
              <a:rPr lang="en-US" sz="3200" b="1" dirty="0">
                <a:solidFill>
                  <a:srgbClr val="0000FF"/>
                </a:solidFill>
                <a:latin typeface="Arial Rounded MT Bold" pitchFamily="34" charset="0"/>
                <a:cs typeface="B Mitra" panose="00000400000000000000" pitchFamily="2" charset="-78"/>
              </a:rPr>
              <a:t>www.gmu.ac.ir</a:t>
            </a:r>
          </a:p>
          <a:p>
            <a:pPr algn="just">
              <a:lnSpc>
                <a:spcPct val="200000"/>
              </a:lnSpc>
            </a:pPr>
            <a:r>
              <a:rPr lang="fa-IR" sz="3000" dirty="0">
                <a:cs typeface="B Mitra" panose="00000400000000000000" pitchFamily="2" charset="-78"/>
              </a:rPr>
              <a:t>قسمت </a:t>
            </a:r>
            <a:r>
              <a:rPr lang="fa-IR" sz="2800" b="1" u="sng" dirty="0">
                <a:cs typeface="B Mitra" panose="00000400000000000000" pitchFamily="2" charset="-78"/>
              </a:rPr>
              <a:t>شوراي انضباطي</a:t>
            </a:r>
            <a:r>
              <a:rPr lang="fa-IR" sz="2800" dirty="0">
                <a:cs typeface="B Mitra" panose="00000400000000000000" pitchFamily="2" charset="-78"/>
              </a:rPr>
              <a:t> </a:t>
            </a:r>
            <a:r>
              <a:rPr lang="fa-IR" sz="3000" dirty="0">
                <a:cs typeface="B Mitra" panose="00000400000000000000" pitchFamily="2" charset="-78"/>
              </a:rPr>
              <a:t>در بخش </a:t>
            </a:r>
            <a:r>
              <a:rPr lang="fa-IR" sz="3000" dirty="0">
                <a:effectLst>
                  <a:outerShdw blurRad="38100" dist="38100" dir="2700000" algn="tl">
                    <a:srgbClr val="000000">
                      <a:alpha val="43137"/>
                    </a:srgbClr>
                  </a:outerShdw>
                </a:effectLst>
                <a:cs typeface="B Mitra" panose="00000400000000000000" pitchFamily="2" charset="-78"/>
              </a:rPr>
              <a:t>معاونت فرهنگي و دانشجویی </a:t>
            </a:r>
            <a:r>
              <a:rPr lang="fa-IR" sz="3000" dirty="0">
                <a:cs typeface="B Mitra" panose="00000400000000000000" pitchFamily="2" charset="-78"/>
              </a:rPr>
              <a:t>مراجعه نمايند.</a:t>
            </a:r>
          </a:p>
          <a:p>
            <a:pPr>
              <a:lnSpc>
                <a:spcPct val="200000"/>
              </a:lnSpc>
            </a:pPr>
            <a:r>
              <a:rPr lang="fa-IR" sz="3000" b="1" dirty="0">
                <a:cs typeface="B Mitra" panose="00000400000000000000" pitchFamily="2" charset="-78"/>
              </a:rPr>
              <a:t>آدرس ایمیل: 	            </a:t>
            </a:r>
            <a:r>
              <a:rPr lang="en-US" sz="3200" b="1" dirty="0">
                <a:solidFill>
                  <a:srgbClr val="0000FF"/>
                </a:solidFill>
                <a:cs typeface="B Mitra" panose="00000400000000000000" pitchFamily="2" charset="-78"/>
              </a:rPr>
              <a:t>Enzebati@gmu.ac.ir</a:t>
            </a:r>
            <a:endParaRPr lang="fa-IR" sz="3200" b="1" dirty="0">
              <a:solidFill>
                <a:srgbClr val="0000FF"/>
              </a:solidFill>
              <a:cs typeface="B Mitra" panose="00000400000000000000" pitchFamily="2" charset="-78"/>
            </a:endParaRPr>
          </a:p>
          <a:p>
            <a:pPr algn="just">
              <a:lnSpc>
                <a:spcPct val="200000"/>
              </a:lnSpc>
            </a:pPr>
            <a:r>
              <a:rPr lang="fa-IR" sz="3000" b="1" dirty="0">
                <a:cs typeface="B Mitra" panose="00000400000000000000" pitchFamily="2" charset="-78"/>
              </a:rPr>
              <a:t>تلفن مستقیم شورا:</a:t>
            </a:r>
            <a:r>
              <a:rPr lang="fa-IR" sz="3000" dirty="0">
                <a:cs typeface="B Mitra" panose="00000400000000000000" pitchFamily="2" charset="-78"/>
              </a:rPr>
              <a:t>	       </a:t>
            </a:r>
            <a:r>
              <a:rPr lang="fa-IR" sz="3600" b="1" dirty="0">
                <a:solidFill>
                  <a:srgbClr val="FF0000"/>
                </a:solidFill>
                <a:latin typeface="Yu Gothic UI Semilight" panose="020B0400000000000000" pitchFamily="34" charset="-128"/>
                <a:ea typeface="Yu Gothic UI Semilight" panose="020B0400000000000000" pitchFamily="34" charset="-128"/>
                <a:cs typeface="B Yekan" panose="00000400000000000000" pitchFamily="2" charset="-78"/>
              </a:rPr>
              <a:t>57226012 -051</a:t>
            </a:r>
          </a:p>
        </p:txBody>
      </p:sp>
    </p:spTree>
    <p:extLst>
      <p:ext uri="{BB962C8B-B14F-4D97-AF65-F5344CB8AC3E}">
        <p14:creationId xmlns:p14="http://schemas.microsoft.com/office/powerpoint/2010/main" val="204191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352927" cy="5256584"/>
          </a:xfrm>
        </p:spPr>
        <p:txBody>
          <a:bodyPr>
            <a:noAutofit/>
          </a:bodyPr>
          <a:lstStyle/>
          <a:p>
            <a:pPr marL="0" indent="0" algn="r">
              <a:lnSpc>
                <a:spcPct val="150000"/>
              </a:lnSpc>
              <a:buNone/>
            </a:pPr>
            <a:r>
              <a:rPr lang="fa-IR" sz="2800" dirty="0">
                <a:cs typeface="B Roya" panose="00000400000000000000" pitchFamily="2" charset="-78"/>
              </a:rPr>
              <a:t>شورای انضباطی دانشجویان، به عنوان نهادی حساس در مجموعه مدیریت دانشگاه، موظف است که ضمن انجام مسئولیت خود در رسیدگی به تخطی دانشجویان از منش دانشجویی و اخلاق متعالی، وظایف اساسی دانشگاه در راستای رشد استعدادهای دانشجویان و تقویت روحیه استقلال و اعتماد به نفس در آنان را مد نظر قرار دهد.</a:t>
            </a:r>
          </a:p>
          <a:p>
            <a:pPr marL="0" indent="0" algn="r">
              <a:lnSpc>
                <a:spcPct val="150000"/>
              </a:lnSpc>
              <a:buNone/>
            </a:pPr>
            <a:r>
              <a:rPr lang="fa-IR" sz="2800" dirty="0">
                <a:cs typeface="B Roya" panose="00000400000000000000" pitchFamily="2" charset="-78"/>
              </a:rPr>
              <a:t> بديهي است شيوه هاي برخورد صحيح و عالمانه با تخلفات دانشجوئي و رعايت تقوي در رسيدگي به امور آنان و تصميم گيري جزو اصول اساسي و خدشه‏ناپذير شوراي انضباطي تلقي مي شود.</a:t>
            </a:r>
            <a:endParaRPr lang="en-US" sz="2800" dirty="0">
              <a:cs typeface="B Roya" panose="00000400000000000000" pitchFamily="2" charset="-78"/>
            </a:endParaRPr>
          </a:p>
        </p:txBody>
      </p:sp>
      <p:sp>
        <p:nvSpPr>
          <p:cNvPr id="2" name="Title 1"/>
          <p:cNvSpPr>
            <a:spLocks noGrp="1"/>
          </p:cNvSpPr>
          <p:nvPr>
            <p:ph type="title"/>
          </p:nvPr>
        </p:nvSpPr>
        <p:spPr/>
        <p:txBody>
          <a:bodyPr/>
          <a:lstStyle/>
          <a:p>
            <a:r>
              <a:rPr lang="fa-IR" b="1" dirty="0">
                <a:solidFill>
                  <a:srgbClr val="FF0000"/>
                </a:solidFill>
                <a:latin typeface="Adobe Arabic" panose="02040503050201020203" pitchFamily="18" charset="-78"/>
                <a:cs typeface="Adobe Arabic" panose="02040503050201020203" pitchFamily="18" charset="-78"/>
              </a:rPr>
              <a:t>اهداف </a:t>
            </a:r>
            <a:r>
              <a:rPr lang="fa-IR" sz="4800" b="1" dirty="0">
                <a:solidFill>
                  <a:srgbClr val="FF0000"/>
                </a:solidFill>
                <a:latin typeface="Adobe Arabic" panose="02040503050201020203" pitchFamily="18" charset="-78"/>
                <a:cs typeface="Adobe Arabic" panose="02040503050201020203" pitchFamily="18" charset="-78"/>
              </a:rPr>
              <a:t>شورای</a:t>
            </a:r>
            <a:r>
              <a:rPr lang="fa-IR" b="1" dirty="0">
                <a:solidFill>
                  <a:srgbClr val="FF0000"/>
                </a:solidFill>
                <a:latin typeface="Adobe Arabic" panose="02040503050201020203" pitchFamily="18" charset="-78"/>
                <a:cs typeface="Adobe Arabic" panose="02040503050201020203" pitchFamily="18" charset="-78"/>
              </a:rPr>
              <a:t> انضباطی</a:t>
            </a:r>
            <a:endParaRPr lang="en-US" b="1" dirty="0">
              <a:solidFill>
                <a:srgbClr val="FF000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113861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p:cNvGraphicFramePr/>
          <p:nvPr>
            <p:extLst>
              <p:ext uri="{D42A27DB-BD31-4B8C-83A1-F6EECF244321}">
                <p14:modId xmlns:p14="http://schemas.microsoft.com/office/powerpoint/2010/main" val="3721357294"/>
              </p:ext>
            </p:extLst>
          </p:nvPr>
        </p:nvGraphicFramePr>
        <p:xfrm>
          <a:off x="5148064" y="1556792"/>
          <a:ext cx="3289682" cy="688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7" name="Diagram 26"/>
          <p:cNvGraphicFramePr/>
          <p:nvPr>
            <p:extLst>
              <p:ext uri="{D42A27DB-BD31-4B8C-83A1-F6EECF244321}">
                <p14:modId xmlns:p14="http://schemas.microsoft.com/office/powerpoint/2010/main" val="1356524370"/>
              </p:ext>
            </p:extLst>
          </p:nvPr>
        </p:nvGraphicFramePr>
        <p:xfrm>
          <a:off x="960342" y="1484784"/>
          <a:ext cx="4115714" cy="7920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5" name="Straight Arrow Connector 4"/>
          <p:cNvCxnSpPr/>
          <p:nvPr/>
        </p:nvCxnSpPr>
        <p:spPr>
          <a:xfrm>
            <a:off x="6792905" y="2439955"/>
            <a:ext cx="0" cy="93610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6" name="Rectangle 5"/>
          <p:cNvSpPr/>
          <p:nvPr/>
        </p:nvSpPr>
        <p:spPr>
          <a:xfrm>
            <a:off x="6011445" y="2583971"/>
            <a:ext cx="697627" cy="400110"/>
          </a:xfrm>
          <a:prstGeom prst="rect">
            <a:avLst/>
          </a:prstGeom>
        </p:spPr>
        <p:txBody>
          <a:bodyPr wrap="none">
            <a:spAutoFit/>
          </a:bodyPr>
          <a:lstStyle/>
          <a:p>
            <a:r>
              <a:rPr lang="fa-IR" sz="2000" b="1" dirty="0">
                <a:cs typeface="B Zar" pitchFamily="2" charset="-78"/>
              </a:rPr>
              <a:t>رییس</a:t>
            </a:r>
            <a:endParaRPr lang="en-US" sz="2000" dirty="0">
              <a:cs typeface="B Zar" pitchFamily="2" charset="-78"/>
            </a:endParaRPr>
          </a:p>
        </p:txBody>
      </p:sp>
      <p:graphicFrame>
        <p:nvGraphicFramePr>
          <p:cNvPr id="24" name="Diagram 23"/>
          <p:cNvGraphicFramePr/>
          <p:nvPr>
            <p:extLst>
              <p:ext uri="{D42A27DB-BD31-4B8C-83A1-F6EECF244321}">
                <p14:modId xmlns:p14="http://schemas.microsoft.com/office/powerpoint/2010/main" val="1029138559"/>
              </p:ext>
            </p:extLst>
          </p:nvPr>
        </p:nvGraphicFramePr>
        <p:xfrm>
          <a:off x="5220072" y="3448067"/>
          <a:ext cx="3024336" cy="5760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8" name="Straight Arrow Connector 7"/>
          <p:cNvCxnSpPr/>
          <p:nvPr/>
        </p:nvCxnSpPr>
        <p:spPr>
          <a:xfrm>
            <a:off x="6829988" y="4024131"/>
            <a:ext cx="0" cy="93610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3" name="Diagram 22"/>
          <p:cNvGraphicFramePr/>
          <p:nvPr>
            <p:extLst>
              <p:ext uri="{D42A27DB-BD31-4B8C-83A1-F6EECF244321}">
                <p14:modId xmlns:p14="http://schemas.microsoft.com/office/powerpoint/2010/main" val="1169936702"/>
              </p:ext>
            </p:extLst>
          </p:nvPr>
        </p:nvGraphicFramePr>
        <p:xfrm>
          <a:off x="5441412" y="5106575"/>
          <a:ext cx="2875003" cy="76532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5" name="Diagram 24"/>
          <p:cNvGraphicFramePr/>
          <p:nvPr>
            <p:extLst>
              <p:ext uri="{D42A27DB-BD31-4B8C-83A1-F6EECF244321}">
                <p14:modId xmlns:p14="http://schemas.microsoft.com/office/powerpoint/2010/main" val="1621385011"/>
              </p:ext>
            </p:extLst>
          </p:nvPr>
        </p:nvGraphicFramePr>
        <p:xfrm>
          <a:off x="1763688" y="3376059"/>
          <a:ext cx="2376264" cy="60345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cxnSp>
        <p:nvCxnSpPr>
          <p:cNvPr id="16" name="Straight Arrow Connector 15"/>
          <p:cNvCxnSpPr/>
          <p:nvPr/>
        </p:nvCxnSpPr>
        <p:spPr>
          <a:xfrm>
            <a:off x="2843326" y="2361216"/>
            <a:ext cx="0" cy="93610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7" name="Rectangle 16"/>
          <p:cNvSpPr/>
          <p:nvPr/>
        </p:nvSpPr>
        <p:spPr>
          <a:xfrm>
            <a:off x="2061866" y="2505232"/>
            <a:ext cx="697627" cy="400110"/>
          </a:xfrm>
          <a:prstGeom prst="rect">
            <a:avLst/>
          </a:prstGeom>
        </p:spPr>
        <p:txBody>
          <a:bodyPr wrap="none">
            <a:spAutoFit/>
          </a:bodyPr>
          <a:lstStyle/>
          <a:p>
            <a:r>
              <a:rPr lang="fa-IR" sz="2000" b="1" dirty="0">
                <a:cs typeface="B Zar" pitchFamily="2" charset="-78"/>
              </a:rPr>
              <a:t>رییس</a:t>
            </a:r>
            <a:endParaRPr lang="en-US" sz="2000" dirty="0">
              <a:cs typeface="B Zar" pitchFamily="2" charset="-78"/>
            </a:endParaRPr>
          </a:p>
        </p:txBody>
      </p:sp>
      <p:cxnSp>
        <p:nvCxnSpPr>
          <p:cNvPr id="18" name="Straight Arrow Connector 17"/>
          <p:cNvCxnSpPr/>
          <p:nvPr/>
        </p:nvCxnSpPr>
        <p:spPr>
          <a:xfrm>
            <a:off x="2843963" y="4024131"/>
            <a:ext cx="0" cy="93610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4" name="Title 1"/>
          <p:cNvSpPr>
            <a:spLocks noGrp="1"/>
          </p:cNvSpPr>
          <p:nvPr>
            <p:ph type="title"/>
          </p:nvPr>
        </p:nvSpPr>
        <p:spPr>
          <a:xfrm>
            <a:off x="395536" y="188640"/>
            <a:ext cx="8291264" cy="1224136"/>
          </a:xfrm>
        </p:spPr>
        <p:txBody>
          <a:bodyPr>
            <a:normAutofit/>
          </a:bodyPr>
          <a:lstStyle/>
          <a:p>
            <a:r>
              <a:rPr lang="fa-IR" sz="6600" b="1" dirty="0">
                <a:solidFill>
                  <a:srgbClr val="C00000"/>
                </a:solidFill>
                <a:latin typeface="Adobe Arabic" panose="02040503050201020203" pitchFamily="18" charset="-78"/>
                <a:cs typeface="Adobe Arabic" panose="02040503050201020203" pitchFamily="18" charset="-78"/>
              </a:rPr>
              <a:t>تشکیلات</a:t>
            </a:r>
            <a:endParaRPr lang="en-US" b="1" dirty="0">
              <a:solidFill>
                <a:srgbClr val="C00000"/>
              </a:solidFill>
              <a:latin typeface="Adobe Arabic" panose="02040503050201020203" pitchFamily="18" charset="-78"/>
              <a:cs typeface="Adobe Arabic" panose="02040503050201020203" pitchFamily="18" charset="-78"/>
            </a:endParaRPr>
          </a:p>
        </p:txBody>
      </p:sp>
      <p:sp>
        <p:nvSpPr>
          <p:cNvPr id="12" name="Down Arrow 11"/>
          <p:cNvSpPr/>
          <p:nvPr/>
        </p:nvSpPr>
        <p:spPr>
          <a:xfrm>
            <a:off x="6550589" y="23612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p:cNvSpPr/>
          <p:nvPr/>
        </p:nvSpPr>
        <p:spPr>
          <a:xfrm>
            <a:off x="2601647" y="234237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6587672" y="41552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2601010" y="41067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395536" y="5085184"/>
            <a:ext cx="4536504" cy="1440160"/>
            <a:chOff x="395536" y="5085184"/>
            <a:chExt cx="4536504" cy="898644"/>
          </a:xfrm>
        </p:grpSpPr>
        <p:sp>
          <p:nvSpPr>
            <p:cNvPr id="33" name="Freeform 32"/>
            <p:cNvSpPr/>
            <p:nvPr/>
          </p:nvSpPr>
          <p:spPr>
            <a:xfrm>
              <a:off x="960342" y="5085184"/>
              <a:ext cx="3539650" cy="407745"/>
            </a:xfrm>
            <a:custGeom>
              <a:avLst/>
              <a:gdLst>
                <a:gd name="connsiteX0" fmla="*/ 0 w 3539650"/>
                <a:gd name="connsiteY0" fmla="*/ 67959 h 407745"/>
                <a:gd name="connsiteX1" fmla="*/ 67959 w 3539650"/>
                <a:gd name="connsiteY1" fmla="*/ 0 h 407745"/>
                <a:gd name="connsiteX2" fmla="*/ 3471691 w 3539650"/>
                <a:gd name="connsiteY2" fmla="*/ 0 h 407745"/>
                <a:gd name="connsiteX3" fmla="*/ 3539650 w 3539650"/>
                <a:gd name="connsiteY3" fmla="*/ 67959 h 407745"/>
                <a:gd name="connsiteX4" fmla="*/ 3539650 w 3539650"/>
                <a:gd name="connsiteY4" fmla="*/ 339786 h 407745"/>
                <a:gd name="connsiteX5" fmla="*/ 3471691 w 3539650"/>
                <a:gd name="connsiteY5" fmla="*/ 407745 h 407745"/>
                <a:gd name="connsiteX6" fmla="*/ 67959 w 3539650"/>
                <a:gd name="connsiteY6" fmla="*/ 407745 h 407745"/>
                <a:gd name="connsiteX7" fmla="*/ 0 w 3539650"/>
                <a:gd name="connsiteY7" fmla="*/ 339786 h 407745"/>
                <a:gd name="connsiteX8" fmla="*/ 0 w 3539650"/>
                <a:gd name="connsiteY8" fmla="*/ 67959 h 407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9650" h="407745">
                  <a:moveTo>
                    <a:pt x="0" y="67959"/>
                  </a:moveTo>
                  <a:cubicBezTo>
                    <a:pt x="0" y="30426"/>
                    <a:pt x="30426" y="0"/>
                    <a:pt x="67959" y="0"/>
                  </a:cubicBezTo>
                  <a:lnTo>
                    <a:pt x="3471691" y="0"/>
                  </a:lnTo>
                  <a:cubicBezTo>
                    <a:pt x="3509224" y="0"/>
                    <a:pt x="3539650" y="30426"/>
                    <a:pt x="3539650" y="67959"/>
                  </a:cubicBezTo>
                  <a:lnTo>
                    <a:pt x="3539650" y="339786"/>
                  </a:lnTo>
                  <a:cubicBezTo>
                    <a:pt x="3539650" y="377319"/>
                    <a:pt x="3509224" y="407745"/>
                    <a:pt x="3471691" y="407745"/>
                  </a:cubicBezTo>
                  <a:lnTo>
                    <a:pt x="67959" y="407745"/>
                  </a:lnTo>
                  <a:cubicBezTo>
                    <a:pt x="30426" y="407745"/>
                    <a:pt x="0" y="377319"/>
                    <a:pt x="0" y="339786"/>
                  </a:cubicBezTo>
                  <a:lnTo>
                    <a:pt x="0" y="67959"/>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84674" tIns="84674" rIns="84674" bIns="84674" numCol="1" spcCol="1270" anchor="ctr" anchorCtr="0">
              <a:noAutofit/>
            </a:bodyPr>
            <a:lstStyle/>
            <a:p>
              <a:pPr lvl="0" algn="ctr" defTabSz="755650" rtl="1">
                <a:lnSpc>
                  <a:spcPct val="90000"/>
                </a:lnSpc>
                <a:spcBef>
                  <a:spcPct val="0"/>
                </a:spcBef>
                <a:spcAft>
                  <a:spcPct val="35000"/>
                </a:spcAft>
              </a:pPr>
              <a:r>
                <a:rPr lang="fa-IR" sz="1700" b="1" kern="1200" dirty="0"/>
                <a:t>بررسی  احکام اولیه</a:t>
              </a:r>
              <a:endParaRPr lang="en-US" sz="1700" b="1" kern="1200" dirty="0"/>
            </a:p>
          </p:txBody>
        </p:sp>
        <p:sp>
          <p:nvSpPr>
            <p:cNvPr id="34" name="Freeform 33"/>
            <p:cNvSpPr/>
            <p:nvPr/>
          </p:nvSpPr>
          <p:spPr>
            <a:xfrm>
              <a:off x="395536" y="5576083"/>
              <a:ext cx="4536504" cy="407745"/>
            </a:xfrm>
            <a:custGeom>
              <a:avLst/>
              <a:gdLst>
                <a:gd name="connsiteX0" fmla="*/ 0 w 3539650"/>
                <a:gd name="connsiteY0" fmla="*/ 67959 h 407745"/>
                <a:gd name="connsiteX1" fmla="*/ 67959 w 3539650"/>
                <a:gd name="connsiteY1" fmla="*/ 0 h 407745"/>
                <a:gd name="connsiteX2" fmla="*/ 3471691 w 3539650"/>
                <a:gd name="connsiteY2" fmla="*/ 0 h 407745"/>
                <a:gd name="connsiteX3" fmla="*/ 3539650 w 3539650"/>
                <a:gd name="connsiteY3" fmla="*/ 67959 h 407745"/>
                <a:gd name="connsiteX4" fmla="*/ 3539650 w 3539650"/>
                <a:gd name="connsiteY4" fmla="*/ 339786 h 407745"/>
                <a:gd name="connsiteX5" fmla="*/ 3471691 w 3539650"/>
                <a:gd name="connsiteY5" fmla="*/ 407745 h 407745"/>
                <a:gd name="connsiteX6" fmla="*/ 67959 w 3539650"/>
                <a:gd name="connsiteY6" fmla="*/ 407745 h 407745"/>
                <a:gd name="connsiteX7" fmla="*/ 0 w 3539650"/>
                <a:gd name="connsiteY7" fmla="*/ 339786 h 407745"/>
                <a:gd name="connsiteX8" fmla="*/ 0 w 3539650"/>
                <a:gd name="connsiteY8" fmla="*/ 67959 h 407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9650" h="407745">
                  <a:moveTo>
                    <a:pt x="0" y="67959"/>
                  </a:moveTo>
                  <a:cubicBezTo>
                    <a:pt x="0" y="30426"/>
                    <a:pt x="30426" y="0"/>
                    <a:pt x="67959" y="0"/>
                  </a:cubicBezTo>
                  <a:lnTo>
                    <a:pt x="3471691" y="0"/>
                  </a:lnTo>
                  <a:cubicBezTo>
                    <a:pt x="3509224" y="0"/>
                    <a:pt x="3539650" y="30426"/>
                    <a:pt x="3539650" y="67959"/>
                  </a:cubicBezTo>
                  <a:lnTo>
                    <a:pt x="3539650" y="339786"/>
                  </a:lnTo>
                  <a:cubicBezTo>
                    <a:pt x="3539650" y="377319"/>
                    <a:pt x="3509224" y="407745"/>
                    <a:pt x="3471691" y="407745"/>
                  </a:cubicBezTo>
                  <a:lnTo>
                    <a:pt x="67959" y="407745"/>
                  </a:lnTo>
                  <a:cubicBezTo>
                    <a:pt x="30426" y="407745"/>
                    <a:pt x="0" y="377319"/>
                    <a:pt x="0" y="339786"/>
                  </a:cubicBezTo>
                  <a:lnTo>
                    <a:pt x="0" y="67959"/>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84674" tIns="84674" rIns="84674" bIns="84674" numCol="1" spcCol="1270" anchor="ctr" anchorCtr="0">
              <a:noAutofit/>
            </a:bodyPr>
            <a:lstStyle/>
            <a:p>
              <a:pPr lvl="0" algn="ctr" defTabSz="755650" rtl="1">
                <a:lnSpc>
                  <a:spcPct val="90000"/>
                </a:lnSpc>
                <a:spcBef>
                  <a:spcPct val="0"/>
                </a:spcBef>
                <a:spcAft>
                  <a:spcPct val="35000"/>
                </a:spcAft>
              </a:pPr>
              <a:r>
                <a:rPr lang="fa-IR" sz="1700" b="1" kern="1200" dirty="0"/>
                <a:t>صدور حکم تجدیدنظر(در صورت اعتراض به حکم اولیه)</a:t>
              </a:r>
              <a:endParaRPr lang="en-US" sz="1700" b="1" kern="1200" dirty="0"/>
            </a:p>
          </p:txBody>
        </p:sp>
      </p:grpSp>
    </p:spTree>
    <p:extLst>
      <p:ext uri="{BB962C8B-B14F-4D97-AF65-F5344CB8AC3E}">
        <p14:creationId xmlns:p14="http://schemas.microsoft.com/office/powerpoint/2010/main" val="332276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125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750"/>
                            </p:stCondLst>
                            <p:childTnLst>
                              <p:par>
                                <p:cTn id="10" presetID="2" presetClass="entr" presetSubtype="1" fill="hold" grpId="0" nodeType="afterEffect">
                                  <p:stCondLst>
                                    <p:cond delay="125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3500"/>
                            </p:stCondLst>
                            <p:childTnLst>
                              <p:par>
                                <p:cTn id="15" presetID="2" presetClass="entr" presetSubtype="1" fill="hold" nodeType="afterEffect">
                                  <p:stCondLst>
                                    <p:cond delay="125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par>
                          <p:cTn id="19" fill="hold">
                            <p:stCondLst>
                              <p:cond delay="5250"/>
                            </p:stCondLst>
                            <p:childTnLst>
                              <p:par>
                                <p:cTn id="20" presetID="2" presetClass="entr" presetSubtype="1" fill="hold" nodeType="afterEffect">
                                  <p:stCondLst>
                                    <p:cond delay="125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0-#ppt_h/2"/>
                                          </p:val>
                                        </p:tav>
                                        <p:tav tm="100000">
                                          <p:val>
                                            <p:strVal val="#ppt_y"/>
                                          </p:val>
                                        </p:tav>
                                      </p:tavLst>
                                    </p:anim>
                                  </p:childTnLst>
                                </p:cTn>
                              </p:par>
                            </p:childTnLst>
                          </p:cTn>
                        </p:par>
                        <p:par>
                          <p:cTn id="24" fill="hold">
                            <p:stCondLst>
                              <p:cond delay="7000"/>
                            </p:stCondLst>
                            <p:childTnLst>
                              <p:par>
                                <p:cTn id="25" presetID="2" presetClass="entr" presetSubtype="1" fill="hold" grpId="0" nodeType="afterEffect">
                                  <p:stCondLst>
                                    <p:cond delay="125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0-#ppt_h/2"/>
                                          </p:val>
                                        </p:tav>
                                        <p:tav tm="100000">
                                          <p:val>
                                            <p:strVal val="#ppt_y"/>
                                          </p:val>
                                        </p:tav>
                                      </p:tavLst>
                                    </p:anim>
                                  </p:childTnLst>
                                </p:cTn>
                              </p:par>
                            </p:childTnLst>
                          </p:cTn>
                        </p:par>
                        <p:par>
                          <p:cTn id="29" fill="hold">
                            <p:stCondLst>
                              <p:cond delay="8750"/>
                            </p:stCondLst>
                            <p:childTnLst>
                              <p:par>
                                <p:cTn id="30" presetID="2" presetClass="entr" presetSubtype="1" fill="hold" nodeType="afterEffect">
                                  <p:stCondLst>
                                    <p:cond delay="125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389400"/>
            <a:ext cx="7992888" cy="1823576"/>
          </a:xfrm>
          <a:prstGeom prst="rect">
            <a:avLst/>
          </a:prstGeom>
        </p:spPr>
        <p:txBody>
          <a:bodyPr wrap="square">
            <a:spAutoFit/>
          </a:bodyPr>
          <a:lstStyle/>
          <a:p>
            <a:pPr algn="just">
              <a:lnSpc>
                <a:spcPct val="150000"/>
              </a:lnSpc>
            </a:pPr>
            <a:r>
              <a:rPr lang="fa-IR" sz="2500" dirty="0">
                <a:cs typeface="B Yekan" pitchFamily="2" charset="-78"/>
              </a:rPr>
              <a:t>شوراي انضباطي دانشجويان تنها مرجع قانوني در دانشگاه است كه در مورد تخلفات شغلي و شئون دانشجويي كليه شاغلين به تحصيل در دانشگاه اتخاذ تصميم مي‏نمايد.</a:t>
            </a:r>
          </a:p>
        </p:txBody>
      </p:sp>
      <p:sp>
        <p:nvSpPr>
          <p:cNvPr id="3" name="Rectangle 2"/>
          <p:cNvSpPr/>
          <p:nvPr/>
        </p:nvSpPr>
        <p:spPr>
          <a:xfrm>
            <a:off x="611560" y="3429000"/>
            <a:ext cx="7992888" cy="2677656"/>
          </a:xfrm>
          <a:prstGeom prst="rect">
            <a:avLst/>
          </a:prstGeom>
        </p:spPr>
        <p:txBody>
          <a:bodyPr wrap="square">
            <a:spAutoFit/>
          </a:bodyPr>
          <a:lstStyle/>
          <a:p>
            <a:pPr algn="just">
              <a:lnSpc>
                <a:spcPct val="150000"/>
              </a:lnSpc>
            </a:pPr>
            <a:r>
              <a:rPr lang="fa-IR" sz="2800" dirty="0">
                <a:solidFill>
                  <a:srgbClr val="FF0000"/>
                </a:solidFill>
                <a:cs typeface="B Yekan" pitchFamily="2" charset="-78"/>
              </a:rPr>
              <a:t>شوراهاي انضباطي از نظر اداري در حوزه معاونت دانشجويي قرار مي‏گيرند، ليكن از نظر بررسي پرونده‏ها، برخورد با تخلفات و صدور آرا كاملاً </a:t>
            </a:r>
            <a:r>
              <a:rPr lang="fa-IR" sz="2800" dirty="0">
                <a:solidFill>
                  <a:srgbClr val="0000FF"/>
                </a:solidFill>
                <a:cs typeface="B Yekan" pitchFamily="2" charset="-78"/>
              </a:rPr>
              <a:t>مستقل</a:t>
            </a:r>
            <a:r>
              <a:rPr lang="fa-IR" sz="2800" dirty="0">
                <a:solidFill>
                  <a:srgbClr val="FF0000"/>
                </a:solidFill>
                <a:cs typeface="B Yekan" pitchFamily="2" charset="-78"/>
              </a:rPr>
              <a:t> و </a:t>
            </a:r>
            <a:r>
              <a:rPr lang="fa-IR" sz="2800" dirty="0">
                <a:solidFill>
                  <a:srgbClr val="0000FF"/>
                </a:solidFill>
                <a:cs typeface="B Yekan" pitchFamily="2" charset="-78"/>
              </a:rPr>
              <a:t>غير وابسته </a:t>
            </a:r>
            <a:r>
              <a:rPr lang="fa-IR" sz="2800" dirty="0">
                <a:solidFill>
                  <a:srgbClr val="FF0000"/>
                </a:solidFill>
                <a:cs typeface="B Yekan" pitchFamily="2" charset="-78"/>
              </a:rPr>
              <a:t>به سيستم اداري دانشگاه عمل مي‏كنند.</a:t>
            </a:r>
            <a:endParaRPr lang="en-US" sz="2800" dirty="0">
              <a:solidFill>
                <a:srgbClr val="FF0000"/>
              </a:solidFill>
              <a:cs typeface="B Yekan" pitchFamily="2" charset="-78"/>
            </a:endParaRPr>
          </a:p>
        </p:txBody>
      </p:sp>
      <p:sp>
        <p:nvSpPr>
          <p:cNvPr id="4" name="Title 1"/>
          <p:cNvSpPr>
            <a:spLocks noGrp="1"/>
          </p:cNvSpPr>
          <p:nvPr>
            <p:ph type="title"/>
          </p:nvPr>
        </p:nvSpPr>
        <p:spPr>
          <a:xfrm>
            <a:off x="2304256" y="490662"/>
            <a:ext cx="6300192" cy="634082"/>
          </a:xfrm>
        </p:spPr>
        <p:txBody>
          <a:bodyPr>
            <a:noAutofit/>
          </a:bodyPr>
          <a:lstStyle/>
          <a:p>
            <a:pPr algn="r"/>
            <a:r>
              <a:rPr lang="fa-IR" b="1" dirty="0">
                <a:solidFill>
                  <a:srgbClr val="FF0000"/>
                </a:solidFill>
                <a:latin typeface="Adobe Arabic" panose="02040503050201020203" pitchFamily="18" charset="-78"/>
                <a:cs typeface="Adobe Arabic" panose="02040503050201020203" pitchFamily="18" charset="-78"/>
              </a:rPr>
              <a:t>وظایف شورای انضباطی</a:t>
            </a:r>
            <a:endParaRPr lang="en-US" b="1" dirty="0">
              <a:solidFill>
                <a:srgbClr val="FF000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65974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6" presetClass="entr" presetSubtype="16" fill="hold" grpId="0" nodeType="afterEffect">
                                  <p:stCondLst>
                                    <p:cond delay="60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28296"/>
            <a:ext cx="8338536" cy="452432"/>
          </a:xfrm>
          <a:prstGeom prst="rect">
            <a:avLst/>
          </a:prstGeom>
        </p:spPr>
        <p:txBody>
          <a:bodyPr wrap="square">
            <a:spAutoFit/>
          </a:bodyPr>
          <a:lstStyle/>
          <a:p>
            <a:pPr>
              <a:lnSpc>
                <a:spcPct val="130000"/>
              </a:lnSpc>
            </a:pPr>
            <a:r>
              <a:rPr lang="ar-SA" b="1" dirty="0">
                <a:cs typeface="B Titr" pitchFamily="2" charset="-78"/>
              </a:rPr>
              <a:t>حدود اختيارات و وظايف شوراهاي انضباطي دانشجويي دانشگاه و شوراي مركزي انضباطي دانشجويان:</a:t>
            </a:r>
            <a:endParaRPr lang="en-US" dirty="0">
              <a:cs typeface="B Titr" pitchFamily="2" charset="-78"/>
            </a:endParaRPr>
          </a:p>
        </p:txBody>
      </p:sp>
      <p:sp>
        <p:nvSpPr>
          <p:cNvPr id="3" name="Rectangle 2"/>
          <p:cNvSpPr/>
          <p:nvPr/>
        </p:nvSpPr>
        <p:spPr>
          <a:xfrm>
            <a:off x="434631" y="974251"/>
            <a:ext cx="8273724" cy="5724644"/>
          </a:xfrm>
          <a:prstGeom prst="rect">
            <a:avLst/>
          </a:prstGeom>
        </p:spPr>
        <p:txBody>
          <a:bodyPr wrap="square">
            <a:spAutoFit/>
          </a:bodyPr>
          <a:lstStyle/>
          <a:p>
            <a:pPr>
              <a:lnSpc>
                <a:spcPct val="150000"/>
              </a:lnSpc>
            </a:pPr>
            <a:r>
              <a:rPr lang="ar-SA" sz="2400" b="1" dirty="0">
                <a:solidFill>
                  <a:srgbClr val="FF0000"/>
                </a:solidFill>
                <a:cs typeface="B Nazanin" pitchFamily="2" charset="-78"/>
              </a:rPr>
              <a:t>الف: رسيدگي به </a:t>
            </a:r>
            <a:r>
              <a:rPr lang="fa-IR" sz="2400" b="1" dirty="0">
                <a:solidFill>
                  <a:srgbClr val="FF0000"/>
                </a:solidFill>
                <a:cs typeface="B Nazanin" pitchFamily="2" charset="-78"/>
              </a:rPr>
              <a:t>تخلفات</a:t>
            </a:r>
            <a:r>
              <a:rPr lang="ar-SA" sz="2400" b="1" dirty="0">
                <a:solidFill>
                  <a:srgbClr val="FF0000"/>
                </a:solidFill>
                <a:cs typeface="B Nazanin" pitchFamily="2" charset="-78"/>
              </a:rPr>
              <a:t> عمومي دانشجويان</a:t>
            </a:r>
            <a:endParaRPr lang="en-US" sz="2400" dirty="0">
              <a:solidFill>
                <a:srgbClr val="FF0000"/>
              </a:solidFill>
              <a:cs typeface="B Nazanin" pitchFamily="2" charset="-78"/>
            </a:endParaRPr>
          </a:p>
          <a:p>
            <a:pPr>
              <a:lnSpc>
                <a:spcPct val="150000"/>
              </a:lnSpc>
            </a:pPr>
            <a:r>
              <a:rPr lang="fa-IR" sz="2000" b="1" dirty="0">
                <a:cs typeface="B Nazanin" pitchFamily="2" charset="-78"/>
              </a:rPr>
              <a:t>شامل: </a:t>
            </a:r>
          </a:p>
          <a:p>
            <a:pPr>
              <a:lnSpc>
                <a:spcPct val="150000"/>
              </a:lnSpc>
            </a:pPr>
            <a:r>
              <a:rPr lang="fa-IR" sz="2000" b="1" dirty="0">
                <a:cs typeface="B Nazanin" pitchFamily="2" charset="-78"/>
              </a:rPr>
              <a:t>- تهديد، تطميع، توهين، فحاشي، هتک حرمت، تهمت، افترا و نشر اکاذیب</a:t>
            </a:r>
          </a:p>
          <a:p>
            <a:pPr>
              <a:lnSpc>
                <a:spcPct val="150000"/>
              </a:lnSpc>
            </a:pPr>
            <a:r>
              <a:rPr lang="fa-IR" sz="2000" b="1" dirty="0">
                <a:cs typeface="B Nazanin" pitchFamily="2" charset="-78"/>
              </a:rPr>
              <a:t>- ضرب و جرح</a:t>
            </a:r>
          </a:p>
          <a:p>
            <a:pPr>
              <a:lnSpc>
                <a:spcPct val="150000"/>
              </a:lnSpc>
            </a:pPr>
            <a:r>
              <a:rPr lang="fa-IR" sz="2000" b="1" dirty="0">
                <a:cs typeface="B Nazanin" pitchFamily="2" charset="-78"/>
              </a:rPr>
              <a:t>- جعل یا ارائه هرگونه سند، مهر امضاء و عنوان مجعول یا استفاده از آن ها ( اعم از مکتوب یا نرم افزاری ) </a:t>
            </a:r>
          </a:p>
          <a:p>
            <a:pPr>
              <a:lnSpc>
                <a:spcPct val="150000"/>
              </a:lnSpc>
            </a:pPr>
            <a:r>
              <a:rPr lang="fa-IR" sz="2000" b="1" dirty="0">
                <a:cs typeface="B Nazanin" pitchFamily="2" charset="-78"/>
              </a:rPr>
              <a:t>- سرقت</a:t>
            </a:r>
          </a:p>
          <a:p>
            <a:pPr>
              <a:lnSpc>
                <a:spcPct val="150000"/>
              </a:lnSpc>
            </a:pPr>
            <a:r>
              <a:rPr lang="fa-IR" sz="2000" b="1" dirty="0">
                <a:cs typeface="B Nazanin" pitchFamily="2" charset="-78"/>
              </a:rPr>
              <a:t>- اخذ یا دادن رشوه یا کلاهبرداری، خیانت در امانت یا ایراد خسارت</a:t>
            </a:r>
          </a:p>
          <a:p>
            <a:pPr>
              <a:lnSpc>
                <a:spcPct val="150000"/>
              </a:lnSpc>
            </a:pPr>
            <a:r>
              <a:rPr lang="fa-IR" sz="2000" b="1" dirty="0">
                <a:cs typeface="B Nazanin" pitchFamily="2" charset="-78"/>
              </a:rPr>
              <a:t>- خیانت در امانت یا ایراد خسارت</a:t>
            </a:r>
          </a:p>
          <a:p>
            <a:pPr>
              <a:lnSpc>
                <a:spcPct val="150000"/>
              </a:lnSpc>
            </a:pPr>
            <a:r>
              <a:rPr lang="fa-IR" sz="2000" b="1" dirty="0">
                <a:cs typeface="B Nazanin" pitchFamily="2" charset="-78"/>
              </a:rPr>
              <a:t>- نگهداری، حمل، خرید و فروش یا استفاده از سلاح</a:t>
            </a:r>
          </a:p>
          <a:p>
            <a:pPr>
              <a:lnSpc>
                <a:spcPct val="150000"/>
              </a:lnSpc>
            </a:pPr>
            <a:r>
              <a:rPr lang="fa-IR" sz="2000" b="1" dirty="0">
                <a:cs typeface="B Nazanin" pitchFamily="2" charset="-78"/>
              </a:rPr>
              <a:t>- مباشرت ( ارتکاب ) و مشارکت قتل عمد</a:t>
            </a:r>
          </a:p>
          <a:p>
            <a:pPr>
              <a:lnSpc>
                <a:spcPct val="150000"/>
              </a:lnSpc>
            </a:pPr>
            <a:r>
              <a:rPr lang="fa-IR" sz="2000" b="1" dirty="0">
                <a:cs typeface="B Nazanin" pitchFamily="2" charset="-78"/>
              </a:rPr>
              <a:t>- تخلفات رایانه ای و مخابراتی و مجازی</a:t>
            </a:r>
            <a:endParaRPr lang="en-US" sz="2000" dirty="0">
              <a:cs typeface="B Nazanin" pitchFamily="2" charset="-78"/>
            </a:endParaRPr>
          </a:p>
        </p:txBody>
      </p:sp>
    </p:spTree>
    <p:extLst>
      <p:ext uri="{BB962C8B-B14F-4D97-AF65-F5344CB8AC3E}">
        <p14:creationId xmlns:p14="http://schemas.microsoft.com/office/powerpoint/2010/main" val="165974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502796"/>
            <a:ext cx="7776864" cy="5878532"/>
          </a:xfrm>
          <a:prstGeom prst="rect">
            <a:avLst/>
          </a:prstGeom>
        </p:spPr>
        <p:txBody>
          <a:bodyPr wrap="square">
            <a:spAutoFit/>
          </a:bodyPr>
          <a:lstStyle/>
          <a:p>
            <a:pPr algn="r">
              <a:lnSpc>
                <a:spcPct val="200000"/>
              </a:lnSpc>
            </a:pPr>
            <a:r>
              <a:rPr lang="ar-SA" sz="2800" b="1" dirty="0">
                <a:solidFill>
                  <a:srgbClr val="FF0000"/>
                </a:solidFill>
                <a:cs typeface="B Nazanin" pitchFamily="2" charset="-78"/>
              </a:rPr>
              <a:t>ب: رسيدگي به تخلفات آموزشي و اداري</a:t>
            </a:r>
            <a:endParaRPr lang="en-US" sz="2800" dirty="0">
              <a:solidFill>
                <a:srgbClr val="FF0000"/>
              </a:solidFill>
              <a:cs typeface="B Nazanin" pitchFamily="2" charset="-78"/>
            </a:endParaRPr>
          </a:p>
          <a:p>
            <a:pPr algn="r">
              <a:lnSpc>
                <a:spcPct val="200000"/>
              </a:lnSpc>
            </a:pPr>
            <a:r>
              <a:rPr lang="fa-IR" sz="2000" b="1" dirty="0">
                <a:solidFill>
                  <a:schemeClr val="tx1"/>
                </a:solidFill>
                <a:cs typeface="B Nazanin" pitchFamily="2" charset="-78"/>
              </a:rPr>
              <a:t>شامل:</a:t>
            </a:r>
            <a:br>
              <a:rPr lang="en-US" sz="2000" b="1" dirty="0">
                <a:solidFill>
                  <a:schemeClr val="tx1"/>
                </a:solidFill>
                <a:cs typeface="B Nazanin" pitchFamily="2" charset="-78"/>
              </a:rPr>
            </a:br>
            <a:r>
              <a:rPr lang="fa-IR" sz="2000" b="1" dirty="0">
                <a:solidFill>
                  <a:schemeClr val="tx1"/>
                </a:solidFill>
                <a:cs typeface="B Nazanin" pitchFamily="2" charset="-78"/>
              </a:rPr>
              <a:t>- تقلب در آزمون ها یا فعالیت های آموزشی</a:t>
            </a:r>
            <a:br>
              <a:rPr lang="en-US" sz="2000" b="1" dirty="0">
                <a:solidFill>
                  <a:schemeClr val="tx1"/>
                </a:solidFill>
                <a:cs typeface="B Nazanin" pitchFamily="2" charset="-78"/>
              </a:rPr>
            </a:br>
            <a:r>
              <a:rPr lang="fa-IR" sz="2000" b="1" dirty="0">
                <a:solidFill>
                  <a:schemeClr val="tx1"/>
                </a:solidFill>
                <a:cs typeface="B Nazanin" pitchFamily="2" charset="-78"/>
              </a:rPr>
              <a:t>- تقلب در فعالیت های پژوهشی</a:t>
            </a:r>
            <a:br>
              <a:rPr lang="fa-IR" sz="2000" b="1" dirty="0">
                <a:solidFill>
                  <a:schemeClr val="tx1"/>
                </a:solidFill>
                <a:cs typeface="B Nazanin" pitchFamily="2" charset="-78"/>
              </a:rPr>
            </a:br>
            <a:r>
              <a:rPr lang="fa-IR" sz="2000" b="1" dirty="0">
                <a:solidFill>
                  <a:schemeClr val="tx1"/>
                </a:solidFill>
                <a:cs typeface="B Nazanin" pitchFamily="2" charset="-78"/>
              </a:rPr>
              <a:t>- تقلب در تهیه آثار علمی و استفاده از آثار متقلبانه</a:t>
            </a:r>
            <a:br>
              <a:rPr lang="fa-IR" sz="2000" b="1" dirty="0">
                <a:solidFill>
                  <a:schemeClr val="tx1"/>
                </a:solidFill>
                <a:cs typeface="B Nazanin" pitchFamily="2" charset="-78"/>
              </a:rPr>
            </a:br>
            <a:r>
              <a:rPr lang="fa-IR" sz="2000" b="1" dirty="0">
                <a:solidFill>
                  <a:schemeClr val="tx1"/>
                </a:solidFill>
                <a:cs typeface="B Nazanin" pitchFamily="2" charset="-78"/>
              </a:rPr>
              <a:t>- فرستادن دیگری به جای خود در امتحان</a:t>
            </a:r>
            <a:br>
              <a:rPr lang="fa-IR" sz="2000" b="1" dirty="0">
                <a:solidFill>
                  <a:schemeClr val="tx1"/>
                </a:solidFill>
                <a:cs typeface="B Nazanin" pitchFamily="2" charset="-78"/>
              </a:rPr>
            </a:br>
            <a:r>
              <a:rPr lang="fa-IR" sz="2000" b="1" dirty="0">
                <a:solidFill>
                  <a:schemeClr val="tx1"/>
                </a:solidFill>
                <a:cs typeface="B Nazanin" pitchFamily="2" charset="-78"/>
              </a:rPr>
              <a:t>- سرقت، خرید، فروش یا افشای سوالات یا ورقه های امتحانی</a:t>
            </a:r>
            <a:br>
              <a:rPr lang="fa-IR" sz="2000" b="1" dirty="0">
                <a:solidFill>
                  <a:schemeClr val="tx1"/>
                </a:solidFill>
                <a:cs typeface="B Nazanin" pitchFamily="2" charset="-78"/>
              </a:rPr>
            </a:br>
            <a:r>
              <a:rPr lang="fa-IR" sz="2000" b="1" dirty="0">
                <a:solidFill>
                  <a:schemeClr val="tx1"/>
                </a:solidFill>
                <a:cs typeface="B Nazanin" pitchFamily="2" charset="-78"/>
              </a:rPr>
              <a:t>- اخلال، ایجاد وقفه یا مزاحمت برای کلیه امور و برنامه های دانشگاه</a:t>
            </a:r>
            <a:br>
              <a:rPr lang="fa-IR" sz="2000" b="1" dirty="0">
                <a:solidFill>
                  <a:schemeClr val="tx1"/>
                </a:solidFill>
                <a:cs typeface="B Nazanin" pitchFamily="2" charset="-78"/>
              </a:rPr>
            </a:br>
            <a:r>
              <a:rPr lang="fa-IR" sz="2000" b="1" dirty="0">
                <a:solidFill>
                  <a:schemeClr val="tx1"/>
                </a:solidFill>
                <a:cs typeface="B Nazanin" pitchFamily="2" charset="-78"/>
              </a:rPr>
              <a:t>- تخلفات بالینی در مراکز آموزشی- درمانی </a:t>
            </a:r>
            <a:r>
              <a:rPr lang="fa-IR" sz="2000" b="1" dirty="0">
                <a:cs typeface="B Nazanin" pitchFamily="2" charset="-78"/>
              </a:rPr>
              <a:t> </a:t>
            </a:r>
            <a:endParaRPr lang="en-US" sz="2000" b="1" dirty="0">
              <a:cs typeface="B Nazanin" pitchFamily="2" charset="-78"/>
            </a:endParaRPr>
          </a:p>
        </p:txBody>
      </p:sp>
    </p:spTree>
    <p:extLst>
      <p:ext uri="{BB962C8B-B14F-4D97-AF65-F5344CB8AC3E}">
        <p14:creationId xmlns:p14="http://schemas.microsoft.com/office/powerpoint/2010/main" val="121493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0960" cy="6336704"/>
          </a:xfrm>
        </p:spPr>
        <p:txBody>
          <a:bodyPr>
            <a:noAutofit/>
          </a:bodyPr>
          <a:lstStyle/>
          <a:p>
            <a:pPr algn="r">
              <a:lnSpc>
                <a:spcPct val="150000"/>
              </a:lnSpc>
            </a:pPr>
            <a:r>
              <a:rPr lang="fa-IR" sz="2400" b="1" dirty="0">
                <a:solidFill>
                  <a:srgbClr val="FF0000"/>
                </a:solidFill>
                <a:cs typeface="B Nazanin" pitchFamily="2" charset="-78"/>
              </a:rPr>
              <a:t>موارد و مصادیق تخلفات در آزمون های برخط</a:t>
            </a:r>
            <a:br>
              <a:rPr lang="fa-IR" sz="1800" b="1" dirty="0">
                <a:solidFill>
                  <a:srgbClr val="FF0000"/>
                </a:solidFill>
                <a:cs typeface="B Nazanin" pitchFamily="2" charset="-78"/>
              </a:rPr>
            </a:br>
            <a:r>
              <a:rPr lang="fa-IR" sz="1800" b="1" dirty="0">
                <a:solidFill>
                  <a:srgbClr val="FF0000"/>
                </a:solidFill>
                <a:cs typeface="B Nazanin" pitchFamily="2" charset="-78"/>
              </a:rPr>
              <a:t> </a:t>
            </a:r>
            <a:r>
              <a:rPr lang="fa-IR" sz="1800" b="1" dirty="0">
                <a:solidFill>
                  <a:schemeClr val="tx1"/>
                </a:solidFill>
                <a:cs typeface="B Nazanin" pitchFamily="2" charset="-78"/>
              </a:rPr>
              <a:t>مطابق با ماده ۳۳ آیین نامه انضباطی دانشجویان تقلب عبارت است از استفاده محرز دانشجو از اطلاعات، تجهیزات و امکانات به نحوی که مجاز نباشد، با قصد قبلی برای ارائه نتیجه یک فعالیت آموزشی موظف، متخلف به تنبیه بند ۶ (دردرس یا آزمون‌های مربوطه) و متناسب با نوع تقلب به یکی ازتنبیهات بندهای ۱ تا ۵ و در صورت تکرار علاوه بر تنبیه بند ۶ به یکی از تنبیهات بندهای ۹ تا ۱۲ محکوم می گردد. علاوه بر این مطابق با ماده ۳۵ آیین نامه انضباطی و با توجه به اینکه احتمال تقلب های قراردادی (آزمون دادن توسط فردی غیر از آزمون دهنده ی اصلی) در آزمون های برخط بالاتر از سایر آزمون هاست.</a:t>
            </a:r>
            <a:br>
              <a:rPr lang="fa-IR" sz="1800" b="1" dirty="0">
                <a:solidFill>
                  <a:schemeClr val="tx1"/>
                </a:solidFill>
                <a:cs typeface="B Nazanin" pitchFamily="2" charset="-78"/>
              </a:rPr>
            </a:br>
            <a:r>
              <a:rPr lang="fa-IR" sz="1800" b="1" dirty="0">
                <a:solidFill>
                  <a:schemeClr val="tx1"/>
                </a:solidFill>
                <a:cs typeface="B Nazanin" pitchFamily="2" charset="-78"/>
              </a:rPr>
              <a:t> ۱. چنانچه دانشجوی دیگری را به جای خود در امتحان قرار دهد، به تنبیه بند ۶ در آزمون مربوطه و یا یکی از تنبیهات بعد های ۹ تا ۱۲ محکوم می‌شود و در صورت تکرار، تنبیه تا بند ۱۴ قابل تشدید خواهد بود.</a:t>
            </a:r>
            <a:br>
              <a:rPr lang="fa-IR" sz="1800" b="1" dirty="0">
                <a:solidFill>
                  <a:schemeClr val="tx1"/>
                </a:solidFill>
                <a:cs typeface="B Nazanin" pitchFamily="2" charset="-78"/>
              </a:rPr>
            </a:br>
            <a:r>
              <a:rPr lang="fa-IR" sz="1800" b="1" dirty="0">
                <a:solidFill>
                  <a:schemeClr val="tx1"/>
                </a:solidFill>
                <a:cs typeface="B Nazanin" pitchFamily="2" charset="-78"/>
              </a:rPr>
              <a:t> ۲. در صورت شرکت به جای دیگری در امتحان متخلف به یکی از تنبیهات بندهای ۹ تا ۱۲ محکوم شده و در صورت تکرار تنبیه تا بند ۱۴ قابل تشدید خواهد بود.</a:t>
            </a:r>
            <a:br>
              <a:rPr lang="fa-IR" sz="1800" b="1" dirty="0">
                <a:solidFill>
                  <a:schemeClr val="tx1"/>
                </a:solidFill>
                <a:cs typeface="B Nazanin" pitchFamily="2" charset="-78"/>
              </a:rPr>
            </a:br>
            <a:r>
              <a:rPr lang="fa-IR" sz="1800" b="1" dirty="0">
                <a:solidFill>
                  <a:schemeClr val="tx1"/>
                </a:solidFill>
                <a:cs typeface="B Nazanin" pitchFamily="2" charset="-78"/>
              </a:rPr>
              <a:t> درخصوص به </a:t>
            </a:r>
            <a:r>
              <a:rPr lang="fa-IR" sz="1800" b="1" u="sng" dirty="0">
                <a:solidFill>
                  <a:srgbClr val="00B050"/>
                </a:solidFill>
                <a:cs typeface="B Nazanin" pitchFamily="2" charset="-78"/>
              </a:rPr>
              <a:t>اشتراک گذاری سوالات یا پاسخ ها در فضای برخط</a:t>
            </a:r>
            <a:r>
              <a:rPr lang="fa-IR" sz="1800" b="1" dirty="0">
                <a:solidFill>
                  <a:schemeClr val="tx1"/>
                </a:solidFill>
                <a:cs typeface="B Nazanin" pitchFamily="2" charset="-78"/>
              </a:rPr>
              <a:t>، مطابق با ماده ۳۶ آیین‌نامه انضباطی متخلف علاوه بر محکومیت به بند 6 به یکی از تنبیهات بندهای ۹ تا ۱۲ محکوم شده و در صورت تکرار، تنبیه تا بند ۱۴ قابل تشدید خواهد بود.</a:t>
            </a:r>
            <a:r>
              <a:rPr lang="fa-IR" sz="2000" b="1" dirty="0">
                <a:solidFill>
                  <a:schemeClr val="tx1"/>
                </a:solidFill>
                <a:cs typeface="B Nazanin" pitchFamily="2" charset="-78"/>
              </a:rPr>
              <a:t> </a:t>
            </a:r>
            <a:endParaRPr lang="en-US" sz="2000" b="1" dirty="0">
              <a:solidFill>
                <a:schemeClr val="tx1"/>
              </a:solidFill>
              <a:cs typeface="B Nazanin" pitchFamily="2" charset="-78"/>
            </a:endParaRPr>
          </a:p>
        </p:txBody>
      </p:sp>
    </p:spTree>
    <p:extLst>
      <p:ext uri="{BB962C8B-B14F-4D97-AF65-F5344CB8AC3E}">
        <p14:creationId xmlns:p14="http://schemas.microsoft.com/office/powerpoint/2010/main" val="294577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640960" cy="6048672"/>
          </a:xfrm>
        </p:spPr>
        <p:txBody>
          <a:bodyPr>
            <a:normAutofit fontScale="90000"/>
          </a:bodyPr>
          <a:lstStyle/>
          <a:p>
            <a:pPr algn="r">
              <a:lnSpc>
                <a:spcPct val="150000"/>
              </a:lnSpc>
            </a:pPr>
            <a:r>
              <a:rPr lang="fa-IR" sz="2700" b="1" dirty="0">
                <a:solidFill>
                  <a:srgbClr val="FF0000"/>
                </a:solidFill>
                <a:cs typeface="B Nazanin" pitchFamily="2" charset="-78"/>
              </a:rPr>
              <a:t>برخی شاخص‌های عمومی تخلف به صورت ذیل تعریف می شود:</a:t>
            </a:r>
            <a:br>
              <a:rPr lang="fa-IR" sz="2000" b="1" dirty="0">
                <a:solidFill>
                  <a:schemeClr val="tx1"/>
                </a:solidFill>
                <a:cs typeface="B Nazanin" pitchFamily="2" charset="-78"/>
              </a:rPr>
            </a:br>
            <a:r>
              <a:rPr lang="fa-IR" sz="2000" b="1" dirty="0">
                <a:solidFill>
                  <a:schemeClr val="tx1"/>
                </a:solidFill>
                <a:cs typeface="B Nazanin" pitchFamily="2" charset="-78"/>
              </a:rPr>
              <a:t> 1. ثبت نام در آزمون با هویت جعلی یا شرکت در جلسه آزمون به جای آزمون دهنده اصلی</a:t>
            </a:r>
            <a:br>
              <a:rPr lang="fa-IR" sz="2000" b="1" dirty="0">
                <a:solidFill>
                  <a:schemeClr val="tx1"/>
                </a:solidFill>
                <a:cs typeface="B Nazanin" pitchFamily="2" charset="-78"/>
              </a:rPr>
            </a:br>
            <a:r>
              <a:rPr lang="fa-IR" sz="2000" b="1" dirty="0">
                <a:solidFill>
                  <a:schemeClr val="tx1"/>
                </a:solidFill>
                <a:cs typeface="B Nazanin" pitchFamily="2" charset="-78"/>
              </a:rPr>
              <a:t>2. کمک به سایر آزمون دهندگان در خارج از ضوابط برگزاری آزمون جهت پاسخ به سوالات 3.تبانی با دانشجویان و افراد خارج از حوزه</a:t>
            </a:r>
            <a:br>
              <a:rPr lang="fa-IR" sz="2000" b="1" dirty="0">
                <a:solidFill>
                  <a:schemeClr val="tx1"/>
                </a:solidFill>
                <a:cs typeface="B Nazanin" pitchFamily="2" charset="-78"/>
              </a:rPr>
            </a:br>
            <a:r>
              <a:rPr lang="fa-IR" sz="2000" b="1" dirty="0">
                <a:solidFill>
                  <a:schemeClr val="tx1"/>
                </a:solidFill>
                <a:cs typeface="B Nazanin" pitchFamily="2" charset="-78"/>
              </a:rPr>
              <a:t>4. به اشتراک گذاری سوالات و پاسخ‌های سوالات آزمون با سایر آزمون دهندگان همانند شبکه‌هایا فضای برخط</a:t>
            </a:r>
            <a:br>
              <a:rPr lang="fa-IR" sz="2000" b="1" dirty="0">
                <a:solidFill>
                  <a:schemeClr val="tx1"/>
                </a:solidFill>
                <a:cs typeface="B Nazanin" pitchFamily="2" charset="-78"/>
              </a:rPr>
            </a:br>
            <a:r>
              <a:rPr lang="fa-IR" sz="2000" b="1" dirty="0">
                <a:solidFill>
                  <a:schemeClr val="tx1"/>
                </a:solidFill>
                <a:cs typeface="B Nazanin" pitchFamily="2" charset="-78"/>
              </a:rPr>
              <a:t>۵. استفاده از کتاب، یادداشت جزوه و هر آنچه استفاده از آن توسط دانشگاه در زمان آزمون ممنوع اعلام شده است </a:t>
            </a:r>
            <a:br>
              <a:rPr lang="fa-IR" sz="2000" b="1" dirty="0">
                <a:solidFill>
                  <a:schemeClr val="tx1"/>
                </a:solidFill>
                <a:cs typeface="B Nazanin" pitchFamily="2" charset="-78"/>
              </a:rPr>
            </a:br>
            <a:r>
              <a:rPr lang="fa-IR" sz="2000" b="1" dirty="0">
                <a:solidFill>
                  <a:schemeClr val="tx1"/>
                </a:solidFill>
                <a:cs typeface="B Nazanin" pitchFamily="2" charset="-78"/>
              </a:rPr>
              <a:t>6. تشابه قابل توجه در پاسخ های تشریحی ارسالی آزمون دهندگان (با تشخیص استاد درس) </a:t>
            </a:r>
            <a:br>
              <a:rPr lang="fa-IR" sz="2000" b="1" dirty="0">
                <a:solidFill>
                  <a:schemeClr val="tx1"/>
                </a:solidFill>
                <a:cs typeface="B Nazanin" pitchFamily="2" charset="-78"/>
              </a:rPr>
            </a:br>
            <a:r>
              <a:rPr lang="fa-IR" sz="2000" b="1" dirty="0">
                <a:solidFill>
                  <a:schemeClr val="tx1"/>
                </a:solidFill>
                <a:cs typeface="B Nazanin" pitchFamily="2" charset="-78"/>
              </a:rPr>
              <a:t>۷. تشابه عکس ها، محتویات فایل ها یا محتوای چندرسانه ای ارسالی آزمون دهندگان </a:t>
            </a:r>
            <a:br>
              <a:rPr lang="fa-IR" sz="2000" b="1" dirty="0">
                <a:solidFill>
                  <a:schemeClr val="tx1"/>
                </a:solidFill>
                <a:cs typeface="B Nazanin" pitchFamily="2" charset="-78"/>
              </a:rPr>
            </a:br>
            <a:r>
              <a:rPr lang="fa-IR" sz="2000" b="1" dirty="0">
                <a:solidFill>
                  <a:schemeClr val="tx1"/>
                </a:solidFill>
                <a:cs typeface="B Nazanin" pitchFamily="2" charset="-78"/>
              </a:rPr>
              <a:t>هرگونه تخلف در حوزه فناوری اطلاعات که در زمان آزمون به تشخیص و تایید نماینده کارشناس فنی حوزه فناوری اطلاعات دانشگاه و یا دانشکده رسیده باشد.</a:t>
            </a:r>
            <a:br>
              <a:rPr lang="fa-IR" sz="2000" b="1" dirty="0">
                <a:solidFill>
                  <a:schemeClr val="tx1"/>
                </a:solidFill>
                <a:cs typeface="B Nazanin" pitchFamily="2" charset="-78"/>
              </a:rPr>
            </a:br>
            <a:r>
              <a:rPr lang="fa-IR" sz="2000" b="1" dirty="0">
                <a:solidFill>
                  <a:schemeClr val="tx1"/>
                </a:solidFill>
                <a:cs typeface="B Nazanin" pitchFamily="2" charset="-78"/>
              </a:rPr>
              <a:t>شایان ذکر است در حوزه تخلفات رایانه‌ای و مخابراتی در این حوزه آزمون ها، ماده ۳۳ آیین نامه انضباطی به شرح زیر بیان شده است:</a:t>
            </a:r>
            <a:br>
              <a:rPr lang="fa-IR" sz="2000" b="1" dirty="0">
                <a:solidFill>
                  <a:schemeClr val="tx1"/>
                </a:solidFill>
                <a:cs typeface="B Nazanin" pitchFamily="2" charset="-78"/>
              </a:rPr>
            </a:br>
            <a:endParaRPr lang="en-US" sz="2000" dirty="0"/>
          </a:p>
        </p:txBody>
      </p:sp>
    </p:spTree>
    <p:extLst>
      <p:ext uri="{BB962C8B-B14F-4D97-AF65-F5344CB8AC3E}">
        <p14:creationId xmlns:p14="http://schemas.microsoft.com/office/powerpoint/2010/main" val="170737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40960" cy="6264696"/>
          </a:xfrm>
        </p:spPr>
        <p:txBody>
          <a:bodyPr>
            <a:normAutofit/>
          </a:bodyPr>
          <a:lstStyle/>
          <a:p>
            <a:pPr algn="r">
              <a:lnSpc>
                <a:spcPct val="150000"/>
              </a:lnSpc>
            </a:pPr>
            <a:r>
              <a:rPr lang="fa-IR" sz="2000" b="1" dirty="0">
                <a:solidFill>
                  <a:schemeClr val="tx1"/>
                </a:solidFill>
                <a:cs typeface="B Nazanin" pitchFamily="2" charset="-78"/>
              </a:rPr>
              <a:t>در صورت ارتکاب هر یک از تخلفات در فضای برخط از قبیل هک کردن، ویروسی کردن، سابوتاژ رایانه‌ای (تغییر، محو، متوقف سازی و...)،تخریب رایانه (نرم افزاری و سخت افزاری) از طریق نفوذ سیستم، جاسوسی کردن و دستیابی غیرمجاز به اطلاعات، ضبط صدا یا تصویر برداری های بدون مجوز یا انتشار آنها، فروش، افشا یا انتشار اسناد، اطلاعات یا داده‌های مربوط به دانشگاه، وارد شدن به حریم خصوصی افراد در فضای وب یا استفاده ابزاری یا سوء استفاده از اطلاعات، تصاویریا محصولات صوتی و تصویری صفحات شخصی افراد حقیقی یا حقوقی (اعم از اخاذی، افشا، انتشار و... یا تهدید به اقدام در این موارد یا موارد مشابه) شنود غیر قانونی، تهیه سایت ها و وبلاگ های غیر اخلاقی و ضد امنیت ملی، تهدید و هتک حرمت اشخاص، اهانت به مقدسات دینی، نفوذ به سایت‌های دولتی، ارسال ایمیل های مخرب، ایجاد دسترسی غیرمجاز یا اخلال در سطح دسترسی افراد، بارگذاری یا دانلود و انتشار موضوعات غیر اخلاقی و کلیه جرایم عمومی در فضای وب، متخلف به تناسب تخلف، به یکی از تنبیهات بندهای ۴ تا ۱۰ محکوم می شود.</a:t>
            </a:r>
            <a:br>
              <a:rPr lang="fa-IR" sz="2000" b="1" dirty="0">
                <a:solidFill>
                  <a:schemeClr val="tx1"/>
                </a:solidFill>
                <a:cs typeface="B Nazanin" pitchFamily="2" charset="-78"/>
              </a:rPr>
            </a:br>
            <a:r>
              <a:rPr lang="fa-IR" sz="2000" b="1" dirty="0">
                <a:solidFill>
                  <a:srgbClr val="FF0000"/>
                </a:solidFill>
                <a:cs typeface="B Nazanin" pitchFamily="2" charset="-78"/>
              </a:rPr>
              <a:t>تبصره: </a:t>
            </a:r>
            <a:r>
              <a:rPr lang="fa-IR" sz="2000" b="1" dirty="0">
                <a:solidFill>
                  <a:schemeClr val="tx1"/>
                </a:solidFill>
                <a:cs typeface="B Nazanin" pitchFamily="2" charset="-78"/>
              </a:rPr>
              <a:t>در صورتی که تخلف تکرار گردد یا دارای ابعاد گسترده‌ای باشد به نسبت به سطح تاثیر تخلف، تنبیه تا بند ۲۰ قابل تشدیداست.</a:t>
            </a:r>
            <a:endParaRPr lang="en-US" sz="2000" dirty="0"/>
          </a:p>
        </p:txBody>
      </p:sp>
    </p:spTree>
    <p:extLst>
      <p:ext uri="{BB962C8B-B14F-4D97-AF65-F5344CB8AC3E}">
        <p14:creationId xmlns:p14="http://schemas.microsoft.com/office/powerpoint/2010/main" val="1221820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1809</TotalTime>
  <Words>1827</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Yu Gothic UI Semilight</vt:lpstr>
      <vt:lpstr>Adobe Arabic</vt:lpstr>
      <vt:lpstr>Adobe Hebrew</vt:lpstr>
      <vt:lpstr>Arial Rounded MT Bold</vt:lpstr>
      <vt:lpstr>Candara</vt:lpstr>
      <vt:lpstr>Symbol</vt:lpstr>
      <vt:lpstr>Waveform</vt:lpstr>
      <vt:lpstr>   آشنایی با شورای انضباطی  دانشگاه علوم پزشکی گناباد</vt:lpstr>
      <vt:lpstr>اهداف شورای انضباطی</vt:lpstr>
      <vt:lpstr>تشکیلات</vt:lpstr>
      <vt:lpstr>وظایف شورای انضباطی</vt:lpstr>
      <vt:lpstr>PowerPoint Presentation</vt:lpstr>
      <vt:lpstr>ب: رسيدگي به تخلفات آموزشي و اداري شامل: - تقلب در آزمون ها یا فعالیت های آموزشی - تقلب در فعالیت های پژوهشی - تقلب در تهیه آثار علمی و استفاده از آثار متقلبانه - فرستادن دیگری به جای خود در امتحان - سرقت، خرید، فروش یا افشای سوالات یا ورقه های امتحانی - اخلال، ایجاد وقفه یا مزاحمت برای کلیه امور و برنامه های دانشگاه - تخلفات بالینی در مراکز آموزشی- درمانی  </vt:lpstr>
      <vt:lpstr>موارد و مصادیق تخلفات در آزمون های برخط  مطابق با ماده ۳۳ آیین نامه انضباطی دانشجویان تقلب عبارت است از استفاده محرز دانشجو از اطلاعات، تجهیزات و امکانات به نحوی که مجاز نباشد، با قصد قبلی برای ارائه نتیجه یک فعالیت آموزشی موظف، متخلف به تنبیه بند ۶ (دردرس یا آزمون‌های مربوطه) و متناسب با نوع تقلب به یکی ازتنبیهات بندهای ۱ تا ۵ و در صورت تکرار علاوه بر تنبیه بند ۶ به یکی از تنبیهات بندهای ۹ تا ۱۲ محکوم می گردد. علاوه بر این مطابق با ماده ۳۵ آیین نامه انضباطی و با توجه به اینکه احتمال تقلب های قراردادی (آزمون دادن توسط فردی غیر از آزمون دهنده ی اصلی) در آزمون های برخط بالاتر از سایر آزمون هاست.  ۱. چنانچه دانشجوی دیگری را به جای خود در امتحان قرار دهد، به تنبیه بند ۶ در آزمون مربوطه و یا یکی از تنبیهات بعد های ۹ تا ۱۲ محکوم می‌شود و در صورت تکرار، تنبیه تا بند ۱۴ قابل تشدید خواهد بود.  ۲. در صورت شرکت به جای دیگری در امتحان متخلف به یکی از تنبیهات بندهای ۹ تا ۱۲ محکوم شده و در صورت تکرار تنبیه تا بند ۱۴ قابل تشدید خواهد بود.  درخصوص به اشتراک گذاری سوالات یا پاسخ ها در فضای برخط، مطابق با ماده ۳۶ آیین‌نامه انضباطی متخلف علاوه بر محکومیت به بند 6 به یکی از تنبیهات بندهای ۹ تا ۱۲ محکوم شده و در صورت تکرار، تنبیه تا بند ۱۴ قابل تشدید خواهد بود. </vt:lpstr>
      <vt:lpstr>برخی شاخص‌های عمومی تخلف به صورت ذیل تعریف می شود:  1. ثبت نام در آزمون با هویت جعلی یا شرکت در جلسه آزمون به جای آزمون دهنده اصلی 2. کمک به سایر آزمون دهندگان در خارج از ضوابط برگزاری آزمون جهت پاسخ به سوالات 3.تبانی با دانشجویان و افراد خارج از حوزه 4. به اشتراک گذاری سوالات و پاسخ‌های سوالات آزمون با سایر آزمون دهندگان همانند شبکه‌هایا فضای برخط ۵. استفاده از کتاب، یادداشت جزوه و هر آنچه استفاده از آن توسط دانشگاه در زمان آزمون ممنوع اعلام شده است  6. تشابه قابل توجه در پاسخ های تشریحی ارسالی آزمون دهندگان (با تشخیص استاد درس)  ۷. تشابه عکس ها، محتویات فایل ها یا محتوای چندرسانه ای ارسالی آزمون دهندگان  هرگونه تخلف در حوزه فناوری اطلاعات که در زمان آزمون به تشخیص و تایید نماینده کارشناس فنی حوزه فناوری اطلاعات دانشگاه و یا دانشکده رسیده باشد. شایان ذکر است در حوزه تخلفات رایانه‌ای و مخابراتی در این حوزه آزمون ها، ماده ۳۳ آیین نامه انضباطی به شرح زیر بیان شده است: </vt:lpstr>
      <vt:lpstr>در صورت ارتکاب هر یک از تخلفات در فضای برخط از قبیل هک کردن، ویروسی کردن، سابوتاژ رایانه‌ای (تغییر، محو، متوقف سازی و...)،تخریب رایانه (نرم افزاری و سخت افزاری) از طریق نفوذ سیستم، جاسوسی کردن و دستیابی غیرمجاز به اطلاعات، ضبط صدا یا تصویر برداری های بدون مجوز یا انتشار آنها، فروش، افشا یا انتشار اسناد، اطلاعات یا داده‌های مربوط به دانشگاه، وارد شدن به حریم خصوصی افراد در فضای وب یا استفاده ابزاری یا سوء استفاده از اطلاعات، تصاویریا محصولات صوتی و تصویری صفحات شخصی افراد حقیقی یا حقوقی (اعم از اخاذی، افشا، انتشار و... یا تهدید به اقدام در این موارد یا موارد مشابه) شنود غیر قانونی، تهیه سایت ها و وبلاگ های غیر اخلاقی و ضد امنیت ملی، تهدید و هتک حرمت اشخاص، اهانت به مقدسات دینی، نفوذ به سایت‌های دولتی، ارسال ایمیل های مخرب، ایجاد دسترسی غیرمجاز یا اخلال در سطح دسترسی افراد، بارگذاری یا دانلود و انتشار موضوعات غیر اخلاقی و کلیه جرایم عمومی در فضای وب، متخلف به تناسب تخلف، به یکی از تنبیهات بندهای ۴ تا ۱۰ محکوم می شود. تبصره: در صورتی که تخلف تکرار گردد یا دارای ابعاد گسترده‌ای باشد به نسبت به سطح تاثیر تخلف، تنبیه تا بند ۲۰ قابل تشدیداست.</vt:lpstr>
      <vt:lpstr>PowerPoint Presentation</vt:lpstr>
      <vt:lpstr>د:  رسيدگي به تخلفات اخلاقي  شامل: - استعمال مواد اعتیادآور (مخدر، توهم زا، روان گردان ) یا استفاده از مشروبات الکلی - تشکیل جلسه و دعوت از دیگران برای استعمال مواد اعتیادآور یا استفاده از مشروبات الکلی   ( یا مشارکت یا همکاری در این خصوص ) - اعتیاد به مواد اعتیادآور یا مشروبات الکلی - نگهداری، خرید و فروش، تولید یا توزیع مواد اعتیادآور یا مشروبات الکلی - ارتکاب قمار و تجاهر به آن - خرید و فروش یا توزیع آلات قمار - استفاده از هرگونه آلات لهو و لعب یا محصولات رسانه ای غیر مجاز </vt:lpstr>
      <vt:lpstr>- عدم رعایت پوشش اسلامی یا ضوابط پوشش ابلاغی وزارتین - عدم رعایت شئون دانشجویی - عدم رعایت موازین محرز شرعی در ارتباط با نامحرم - داشتن رابطه نامشروع ( بدون عمل منافی عفت ) - شرکت در جلسه نامشروع - انجام عمل منافی عفت ( زنا، لواط یا مساحقه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شورای انضباطی  دانشگاه علوم پزشکی گناباد</dc:title>
  <dc:creator>enzebati</dc:creator>
  <cp:lastModifiedBy>EDU-Mohadesi</cp:lastModifiedBy>
  <cp:revision>215</cp:revision>
  <dcterms:created xsi:type="dcterms:W3CDTF">2012-09-16T03:03:56Z</dcterms:created>
  <dcterms:modified xsi:type="dcterms:W3CDTF">2023-09-02T08:09:00Z</dcterms:modified>
</cp:coreProperties>
</file>